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76" r:id="rId2"/>
    <p:sldMasterId id="2147483752" r:id="rId3"/>
  </p:sldMasterIdLst>
  <p:notesMasterIdLst>
    <p:notesMasterId r:id="rId21"/>
  </p:notesMasterIdLst>
  <p:sldIdLst>
    <p:sldId id="265" r:id="rId4"/>
    <p:sldId id="264" r:id="rId5"/>
    <p:sldId id="266" r:id="rId6"/>
    <p:sldId id="268" r:id="rId7"/>
    <p:sldId id="261" r:id="rId8"/>
    <p:sldId id="267" r:id="rId9"/>
    <p:sldId id="263" r:id="rId10"/>
    <p:sldId id="262" r:id="rId11"/>
    <p:sldId id="269" r:id="rId12"/>
    <p:sldId id="259" r:id="rId13"/>
    <p:sldId id="258"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4C1960-0259-C593-0399-5937F294FB0B}" v="77" dt="2023-02-23T17:43:44.417"/>
    <p1510:client id="{334B33E0-E430-27BA-EB08-5BBAFBD36F54}" v="339" dt="2023-02-22T14:29:12.479"/>
    <p1510:client id="{3E523938-F502-8148-AC3A-A9059BDACAF5}" v="164" dt="2023-02-23T16:35:36.557"/>
    <p1510:client id="{418EC448-B407-337F-F08F-6AB71A6123BA}" v="1" dt="2023-02-02T17:57:59.262"/>
    <p1510:client id="{5126A25E-5AA2-3263-048E-328A8A43C679}" v="235" dt="2023-02-22T13:27:55.732"/>
    <p1510:client id="{B17BB9CC-1995-8BDF-A82B-BD61769D6890}" v="315" dt="2023-02-22T13:17:12.636"/>
    <p1510:client id="{BE3C007C-4904-E706-4A75-05B9B7496F8B}" v="18" dt="2023-02-01T14:05:57.438"/>
    <p1510:client id="{D94D8CCF-914B-41AE-6E57-11B55FA1C456}" v="40" dt="2023-02-23T17:45:46.569"/>
    <p1510:client id="{EF32D16A-5E0D-6851-288A-8DF0A610E6BD}" v="44" dt="2023-02-25T17:30:25.8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8" autoAdjust="0"/>
    <p:restoredTop sz="76384" autoAdjust="0"/>
  </p:normalViewPr>
  <p:slideViewPr>
    <p:cSldViewPr snapToGrid="0">
      <p:cViewPr varScale="1">
        <p:scale>
          <a:sx n="95" d="100"/>
          <a:sy n="95" d="100"/>
        </p:scale>
        <p:origin x="21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851F4-FABA-43F0-B470-33FEE6ABF800}" type="datetimeFigureOut">
              <a:t>09/18/2024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772B9-B43F-44FA-89E6-A0868501723F}" type="slidenum">
              <a:t>‹#›</a:t>
            </a:fld>
            <a:endParaRPr lang="en-US"/>
          </a:p>
        </p:txBody>
      </p:sp>
    </p:spTree>
    <p:extLst>
      <p:ext uri="{BB962C8B-B14F-4D97-AF65-F5344CB8AC3E}">
        <p14:creationId xmlns:p14="http://schemas.microsoft.com/office/powerpoint/2010/main" val="3089429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latin typeface="Calibri"/>
                <a:cs typeface="Calibri"/>
              </a:rPr>
              <a:t>this is 5min version of our 30min </a:t>
            </a:r>
            <a:r>
              <a:rPr lang="en-US" err="1">
                <a:latin typeface="Calibri"/>
                <a:cs typeface="Calibri"/>
              </a:rPr>
              <a:t>slidedeck</a:t>
            </a:r>
            <a:r>
              <a:rPr lang="en-US">
                <a:latin typeface="Calibri"/>
                <a:cs typeface="Calibri"/>
              </a:rPr>
              <a:t> :-)</a:t>
            </a:r>
          </a:p>
        </p:txBody>
      </p:sp>
      <p:sp>
        <p:nvSpPr>
          <p:cNvPr id="4" name="Slide Number Placeholder 3"/>
          <p:cNvSpPr>
            <a:spLocks noGrp="1"/>
          </p:cNvSpPr>
          <p:nvPr>
            <p:ph type="sldNum" idx="24"/>
          </p:nvPr>
        </p:nvSpPr>
        <p:spPr/>
        <p:txBody>
          <a:bodyPr/>
          <a:lstStyle/>
          <a:p>
            <a:pPr algn="r">
              <a:buNone/>
            </a:pPr>
            <a:fld id="{13F94545-58C9-4720-B6CA-4A7577470412}" type="slidenum">
              <a:rPr lang="nl-NL" sz="1400" b="0" strike="noStrike" spc="-1">
                <a:latin typeface="Times New Roman"/>
              </a:rPr>
              <a:t>1</a:t>
            </a:fld>
            <a:endParaRPr lang="nl-NL" sz="1400" b="0" strike="noStrike" spc="-1">
              <a:latin typeface="Times New Roman"/>
            </a:endParaRPr>
          </a:p>
        </p:txBody>
      </p:sp>
    </p:spTree>
    <p:extLst>
      <p:ext uri="{BB962C8B-B14F-4D97-AF65-F5344CB8AC3E}">
        <p14:creationId xmlns:p14="http://schemas.microsoft.com/office/powerpoint/2010/main" val="3180554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Other uses for </a:t>
            </a:r>
            <a:r>
              <a:rPr lang="en-US" sz="2000" spc="-1" dirty="0" err="1">
                <a:latin typeface="Arial"/>
                <a:cs typeface="Arial"/>
              </a:rPr>
              <a:t>affines</a:t>
            </a:r>
            <a:r>
              <a:rPr lang="en-US" sz="2000" spc="-1" dirty="0">
                <a:latin typeface="Arial"/>
                <a:cs typeface="Arial"/>
              </a:rPr>
              <a:t>, and a bit of history</a:t>
            </a:r>
          </a:p>
          <a:p>
            <a:pPr marL="215900" indent="-215900">
              <a:tabLst>
                <a:tab pos="0" algn="l"/>
              </a:tabLst>
            </a:pPr>
            <a:r>
              <a:rPr lang="en-US" sz="2000" spc="-1" dirty="0">
                <a:latin typeface="Arial"/>
                <a:cs typeface="Arial"/>
              </a:rPr>
              <a:t>GPU= graphical processing unit</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10</a:t>
            </a:fld>
            <a:endParaRPr lang="nl-NL" sz="1200" b="0" strike="noStrike" spc="-1">
              <a:latin typeface="Times New Roman"/>
            </a:endParaRPr>
          </a:p>
        </p:txBody>
      </p:sp>
    </p:spTree>
    <p:extLst>
      <p:ext uri="{BB962C8B-B14F-4D97-AF65-F5344CB8AC3E}">
        <p14:creationId xmlns:p14="http://schemas.microsoft.com/office/powerpoint/2010/main" val="2987244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err="1">
                <a:latin typeface="Arial"/>
                <a:cs typeface="Arial"/>
              </a:rPr>
              <a:t>Affines</a:t>
            </a:r>
            <a:r>
              <a:rPr lang="en-US" sz="2000" spc="-1" dirty="0">
                <a:latin typeface="Arial"/>
                <a:cs typeface="Arial"/>
              </a:rPr>
              <a:t> are just one tool to make better ML, no matter the tools you use, make sure you have a pipeline to consider your images in </a:t>
            </a:r>
            <a:r>
              <a:rPr lang="en-US" sz="2000" spc="-1">
                <a:latin typeface="Arial"/>
                <a:cs typeface="Arial"/>
              </a:rPr>
              <a:t>the dataset?</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11</a:t>
            </a:fld>
            <a:endParaRPr lang="nl-NL" sz="1200" b="0" strike="noStrike" spc="-1">
              <a:latin typeface="Times New Roman"/>
            </a:endParaRPr>
          </a:p>
        </p:txBody>
      </p:sp>
    </p:spTree>
    <p:extLst>
      <p:ext uri="{BB962C8B-B14F-4D97-AF65-F5344CB8AC3E}">
        <p14:creationId xmlns:p14="http://schemas.microsoft.com/office/powerpoint/2010/main" val="3937355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err="1">
                <a:latin typeface="Arial"/>
                <a:cs typeface="Arial"/>
              </a:rPr>
              <a:t>Affines</a:t>
            </a:r>
            <a:r>
              <a:rPr lang="en-US" sz="2000" spc="-1" dirty="0">
                <a:latin typeface="Arial"/>
                <a:cs typeface="Arial"/>
              </a:rPr>
              <a:t> are just one tool to make better ML, no matter the tools you use, make sure you have a pipeline to consider your images in </a:t>
            </a:r>
            <a:r>
              <a:rPr lang="en-US" sz="2000" spc="-1">
                <a:latin typeface="Arial"/>
                <a:cs typeface="Arial"/>
              </a:rPr>
              <a:t>the dataset?</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12</a:t>
            </a:fld>
            <a:endParaRPr lang="nl-NL" sz="1200" b="0" strike="noStrike" spc="-1">
              <a:latin typeface="Times New Roman"/>
            </a:endParaRPr>
          </a:p>
        </p:txBody>
      </p:sp>
    </p:spTree>
    <p:extLst>
      <p:ext uri="{BB962C8B-B14F-4D97-AF65-F5344CB8AC3E}">
        <p14:creationId xmlns:p14="http://schemas.microsoft.com/office/powerpoint/2010/main" val="2063434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err="1">
                <a:latin typeface="Arial"/>
                <a:cs typeface="Arial"/>
              </a:rPr>
              <a:t>Affines</a:t>
            </a:r>
            <a:r>
              <a:rPr lang="en-US" sz="2000" spc="-1" dirty="0">
                <a:latin typeface="Arial"/>
                <a:cs typeface="Arial"/>
              </a:rPr>
              <a:t> are just one tool to make better ML, no matter the tools you use, make sure you have a pipeline to consider your images in </a:t>
            </a:r>
            <a:r>
              <a:rPr lang="en-US" sz="2000" spc="-1">
                <a:latin typeface="Arial"/>
                <a:cs typeface="Arial"/>
              </a:rPr>
              <a:t>the dataset?</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13</a:t>
            </a:fld>
            <a:endParaRPr lang="nl-NL" sz="1200" b="0" strike="noStrike" spc="-1">
              <a:latin typeface="Times New Roman"/>
            </a:endParaRPr>
          </a:p>
        </p:txBody>
      </p:sp>
    </p:spTree>
    <p:extLst>
      <p:ext uri="{BB962C8B-B14F-4D97-AF65-F5344CB8AC3E}">
        <p14:creationId xmlns:p14="http://schemas.microsoft.com/office/powerpoint/2010/main" val="3608090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err="1">
                <a:latin typeface="Arial"/>
                <a:cs typeface="Arial"/>
              </a:rPr>
              <a:t>Affines</a:t>
            </a:r>
            <a:r>
              <a:rPr lang="en-US" sz="2000" spc="-1" dirty="0">
                <a:latin typeface="Arial"/>
                <a:cs typeface="Arial"/>
              </a:rPr>
              <a:t> are just one tool to make better ML, no matter the tools you use, make sure you have a pipeline to consider your images in </a:t>
            </a:r>
            <a:r>
              <a:rPr lang="en-US" sz="2000" spc="-1">
                <a:latin typeface="Arial"/>
                <a:cs typeface="Arial"/>
              </a:rPr>
              <a:t>the dataset?</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14</a:t>
            </a:fld>
            <a:endParaRPr lang="nl-NL" sz="1200" b="0" strike="noStrike" spc="-1">
              <a:latin typeface="Times New Roman"/>
            </a:endParaRPr>
          </a:p>
        </p:txBody>
      </p:sp>
    </p:spTree>
    <p:extLst>
      <p:ext uri="{BB962C8B-B14F-4D97-AF65-F5344CB8AC3E}">
        <p14:creationId xmlns:p14="http://schemas.microsoft.com/office/powerpoint/2010/main" val="2198082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err="1">
                <a:latin typeface="Arial"/>
                <a:cs typeface="Arial"/>
              </a:rPr>
              <a:t>Affines</a:t>
            </a:r>
            <a:r>
              <a:rPr lang="en-US" sz="2000" spc="-1" dirty="0">
                <a:latin typeface="Arial"/>
                <a:cs typeface="Arial"/>
              </a:rPr>
              <a:t> are just one tool to make better ML, no matter the tools you use, make sure you have a pipeline to consider your images in </a:t>
            </a:r>
            <a:r>
              <a:rPr lang="en-US" sz="2000" spc="-1">
                <a:latin typeface="Arial"/>
                <a:cs typeface="Arial"/>
              </a:rPr>
              <a:t>the dataset?</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15</a:t>
            </a:fld>
            <a:endParaRPr lang="nl-NL" sz="1200" b="0" strike="noStrike" spc="-1">
              <a:latin typeface="Times New Roman"/>
            </a:endParaRPr>
          </a:p>
        </p:txBody>
      </p:sp>
    </p:spTree>
    <p:extLst>
      <p:ext uri="{BB962C8B-B14F-4D97-AF65-F5344CB8AC3E}">
        <p14:creationId xmlns:p14="http://schemas.microsoft.com/office/powerpoint/2010/main" val="2375565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err="1">
                <a:latin typeface="Arial"/>
                <a:cs typeface="Arial"/>
              </a:rPr>
              <a:t>Affines</a:t>
            </a:r>
            <a:r>
              <a:rPr lang="en-US" sz="2000" spc="-1" dirty="0">
                <a:latin typeface="Arial"/>
                <a:cs typeface="Arial"/>
              </a:rPr>
              <a:t> are just one tool to make better ML, no matter the tools you use, make sure you have a pipeline to consider your images in </a:t>
            </a:r>
            <a:r>
              <a:rPr lang="en-US" sz="2000" spc="-1">
                <a:latin typeface="Arial"/>
                <a:cs typeface="Arial"/>
              </a:rPr>
              <a:t>the dataset?</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16</a:t>
            </a:fld>
            <a:endParaRPr lang="nl-NL" sz="1200" b="0" strike="noStrike" spc="-1">
              <a:latin typeface="Times New Roman"/>
            </a:endParaRPr>
          </a:p>
        </p:txBody>
      </p:sp>
    </p:spTree>
    <p:extLst>
      <p:ext uri="{BB962C8B-B14F-4D97-AF65-F5344CB8AC3E}">
        <p14:creationId xmlns:p14="http://schemas.microsoft.com/office/powerpoint/2010/main" val="870470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err="1">
                <a:latin typeface="Arial"/>
                <a:cs typeface="Arial"/>
              </a:rPr>
              <a:t>Affines</a:t>
            </a:r>
            <a:r>
              <a:rPr lang="en-US" sz="2000" spc="-1" dirty="0">
                <a:latin typeface="Arial"/>
                <a:cs typeface="Arial"/>
              </a:rPr>
              <a:t> are just one tool to make better ML, no matter the tools you use, make sure you have a pipeline to consider your images in </a:t>
            </a:r>
            <a:r>
              <a:rPr lang="en-US" sz="2000" spc="-1">
                <a:latin typeface="Arial"/>
                <a:cs typeface="Arial"/>
              </a:rPr>
              <a:t>the dataset?</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17</a:t>
            </a:fld>
            <a:endParaRPr lang="nl-NL" sz="1200" b="0" strike="noStrike" spc="-1">
              <a:latin typeface="Times New Roman"/>
            </a:endParaRPr>
          </a:p>
        </p:txBody>
      </p:sp>
    </p:spTree>
    <p:extLst>
      <p:ext uri="{BB962C8B-B14F-4D97-AF65-F5344CB8AC3E}">
        <p14:creationId xmlns:p14="http://schemas.microsoft.com/office/powerpoint/2010/main" val="3578096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This is a bonus lecture not in carpentries. Many people come with ideas of using AI on images. This lecture covers some transformations to create more data. NOT all transformations are legitimate. Example of above images are all transformations of the same dataset. There are many instances where engineers will augment and transform data without thinking about the actual real world meaning of the transformation on the label. In this case, if we seek to label ‘normal’ chest X-rays, then two transformations are questionable.</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2</a:t>
            </a:fld>
            <a:endParaRPr lang="nl-NL" sz="1200" b="0" strike="noStrike" spc="-1">
              <a:latin typeface="Times New Roman"/>
            </a:endParaRPr>
          </a:p>
        </p:txBody>
      </p:sp>
    </p:spTree>
    <p:extLst>
      <p:ext uri="{BB962C8B-B14F-4D97-AF65-F5344CB8AC3E}">
        <p14:creationId xmlns:p14="http://schemas.microsoft.com/office/powerpoint/2010/main" val="1674156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Here is a minimal pipeline for preparing images for AI- specifically supervised algorithms. The order is not so strict, but these minimal and obvious steps avoid problems later. Invest in them.</a:t>
            </a:r>
          </a:p>
          <a:p>
            <a:pPr marL="215900" indent="-215900">
              <a:tabLst>
                <a:tab pos="0" algn="l"/>
              </a:tabLst>
            </a:pPr>
            <a:r>
              <a:rPr lang="en-US" sz="2000" spc="-1" dirty="0">
                <a:latin typeface="Arial"/>
                <a:cs typeface="Arial"/>
              </a:rPr>
              <a:t>OCR= optical character recognition</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3</a:t>
            </a:fld>
            <a:endParaRPr lang="nl-NL" sz="1200" b="0" strike="noStrike" spc="-1">
              <a:latin typeface="Times New Roman"/>
            </a:endParaRPr>
          </a:p>
        </p:txBody>
      </p:sp>
    </p:spTree>
    <p:extLst>
      <p:ext uri="{BB962C8B-B14F-4D97-AF65-F5344CB8AC3E}">
        <p14:creationId xmlns:p14="http://schemas.microsoft.com/office/powerpoint/2010/main" val="789631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marR="0" lvl="0" indent="-215900" algn="l" defTabSz="914400" rtl="0" eaLnBrk="1" fontAlgn="auto" latinLnBrk="0" hangingPunct="1">
              <a:lnSpc>
                <a:spcPct val="100000"/>
              </a:lnSpc>
              <a:spcBef>
                <a:spcPts val="0"/>
              </a:spcBef>
              <a:spcAft>
                <a:spcPts val="0"/>
              </a:spcAft>
              <a:buClrTx/>
              <a:buSzTx/>
              <a:buFontTx/>
              <a:buNone/>
              <a:tabLst>
                <a:tab pos="0" algn="l"/>
              </a:tabLst>
              <a:defRPr/>
            </a:pPr>
            <a:r>
              <a:rPr lang="en-US" sz="2000" spc="-1" dirty="0">
                <a:latin typeface="Arial"/>
                <a:cs typeface="Arial"/>
              </a:rPr>
              <a:t>Here is a minimal pipeline for preparing images for AI- unsupervised algorithms. The order is not totally strict, but these minimal and obvious steps avoid problems later.</a:t>
            </a:r>
          </a:p>
          <a:p>
            <a:pPr marL="215900" indent="-215900">
              <a:tabLst>
                <a:tab pos="0" algn="l"/>
              </a:tabLst>
            </a:pPr>
            <a:endParaRPr lang="en-US" sz="2000" spc="-1" dirty="0">
              <a:latin typeface="Arial"/>
              <a:cs typeface="Arial"/>
            </a:endParaRPr>
          </a:p>
          <a:p>
            <a:pPr marL="215900" indent="-215900">
              <a:tabLst>
                <a:tab pos="0" algn="l"/>
              </a:tabLst>
            </a:pPr>
            <a:r>
              <a:rPr lang="en-US" sz="2000" spc="-1" dirty="0">
                <a:latin typeface="Arial"/>
                <a:cs typeface="Arial"/>
              </a:rPr>
              <a:t>ICA= </a:t>
            </a:r>
            <a:r>
              <a:rPr lang="en-US" sz="2000" spc="-1" dirty="0" err="1">
                <a:latin typeface="Arial"/>
                <a:cs typeface="Arial"/>
              </a:rPr>
              <a:t>indepent</a:t>
            </a:r>
            <a:r>
              <a:rPr lang="en-US" sz="2000" spc="-1" dirty="0">
                <a:latin typeface="Arial"/>
                <a:cs typeface="Arial"/>
              </a:rPr>
              <a:t> component analysis</a:t>
            </a:r>
          </a:p>
          <a:p>
            <a:pPr marL="215900" indent="-215900">
              <a:tabLst>
                <a:tab pos="0" algn="l"/>
              </a:tabLst>
            </a:pPr>
            <a:r>
              <a:rPr lang="en-US" sz="2000" b="0" strike="noStrike" spc="-1" dirty="0">
                <a:latin typeface="Arial"/>
                <a:cs typeface="Arial"/>
              </a:rPr>
              <a:t>PCA= principal component analysis</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4</a:t>
            </a:fld>
            <a:endParaRPr lang="nl-NL" sz="1200" b="0" strike="noStrike" spc="-1">
              <a:latin typeface="Times New Roman"/>
            </a:endParaRPr>
          </a:p>
        </p:txBody>
      </p:sp>
    </p:spTree>
    <p:extLst>
      <p:ext uri="{BB962C8B-B14F-4D97-AF65-F5344CB8AC3E}">
        <p14:creationId xmlns:p14="http://schemas.microsoft.com/office/powerpoint/2010/main" val="1477461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Augmenting data can greatly increase the amount of data you have to feed into training algorithms. This then helps with overfitting and other issues. But it isn’t always the answer. More data is not always better if you feed more and more statistically biased data, you may in fact harden an incorrect correlation and therefore make an incorrect algorithm</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5</a:t>
            </a:fld>
            <a:endParaRPr lang="nl-NL" sz="1200" b="0" strike="noStrike" spc="-1">
              <a:latin typeface="Times New Roman"/>
            </a:endParaRPr>
          </a:p>
        </p:txBody>
      </p:sp>
    </p:spTree>
    <p:extLst>
      <p:ext uri="{BB962C8B-B14F-4D97-AF65-F5344CB8AC3E}">
        <p14:creationId xmlns:p14="http://schemas.microsoft.com/office/powerpoint/2010/main" val="747035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Augmenting images </a:t>
            </a:r>
            <a:r>
              <a:rPr lang="en-US" sz="2000" spc="-1" dirty="0" err="1">
                <a:latin typeface="Arial"/>
                <a:cs typeface="Arial"/>
              </a:rPr>
              <a:t>practicals</a:t>
            </a:r>
            <a:r>
              <a:rPr lang="en-US" sz="2000" spc="-1" dirty="0">
                <a:latin typeface="Arial"/>
                <a:cs typeface="Arial"/>
              </a:rPr>
              <a:t>: consider balance of labels- maybe you want to create something where dataset has even numbers in all classes? Consider algorithms</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6</a:t>
            </a:fld>
            <a:endParaRPr lang="nl-NL" sz="1200" b="0" strike="noStrike" spc="-1">
              <a:latin typeface="Times New Roman"/>
            </a:endParaRPr>
          </a:p>
        </p:txBody>
      </p:sp>
    </p:spTree>
    <p:extLst>
      <p:ext uri="{BB962C8B-B14F-4D97-AF65-F5344CB8AC3E}">
        <p14:creationId xmlns:p14="http://schemas.microsoft.com/office/powerpoint/2010/main" val="2465808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Defining </a:t>
            </a:r>
            <a:r>
              <a:rPr lang="en-US" sz="2000" spc="-1" dirty="0" err="1">
                <a:latin typeface="Arial"/>
                <a:cs typeface="Arial"/>
              </a:rPr>
              <a:t>affines</a:t>
            </a:r>
            <a:r>
              <a:rPr lang="en-US" sz="2000" spc="-1" dirty="0">
                <a:latin typeface="Arial"/>
                <a:cs typeface="Arial"/>
              </a:rPr>
              <a:t> </a:t>
            </a:r>
            <a:r>
              <a:rPr lang="en-US" sz="2000" spc="-1" dirty="0" err="1">
                <a:latin typeface="Arial"/>
                <a:cs typeface="Arial"/>
              </a:rPr>
              <a:t>pracitically</a:t>
            </a:r>
            <a:r>
              <a:rPr lang="en-US" sz="2000" spc="-1" dirty="0">
                <a:latin typeface="Arial"/>
                <a:cs typeface="Arial"/>
              </a:rPr>
              <a:t>. Geometric transformations are a subset of transforms, and </a:t>
            </a:r>
            <a:r>
              <a:rPr lang="en-US" sz="2000" spc="-1" dirty="0" err="1">
                <a:latin typeface="Arial"/>
                <a:cs typeface="Arial"/>
              </a:rPr>
              <a:t>affines</a:t>
            </a:r>
            <a:r>
              <a:rPr lang="en-US" sz="2000" spc="-1" dirty="0">
                <a:latin typeface="Arial"/>
                <a:cs typeface="Arial"/>
              </a:rPr>
              <a:t> are a sub-subset of them.</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7</a:t>
            </a:fld>
            <a:endParaRPr lang="nl-NL" sz="1200" b="0" strike="noStrike" spc="-1">
              <a:latin typeface="Times New Roman"/>
            </a:endParaRPr>
          </a:p>
        </p:txBody>
      </p:sp>
    </p:spTree>
    <p:extLst>
      <p:ext uri="{BB962C8B-B14F-4D97-AF65-F5344CB8AC3E}">
        <p14:creationId xmlns:p14="http://schemas.microsoft.com/office/powerpoint/2010/main" val="302263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Lead students to notebook in image-processing in episode-bonus</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8</a:t>
            </a:fld>
            <a:endParaRPr lang="nl-NL" sz="1200" b="0" strike="noStrike" spc="-1">
              <a:latin typeface="Times New Roman"/>
            </a:endParaRPr>
          </a:p>
        </p:txBody>
      </p:sp>
    </p:spTree>
    <p:extLst>
      <p:ext uri="{BB962C8B-B14F-4D97-AF65-F5344CB8AC3E}">
        <p14:creationId xmlns:p14="http://schemas.microsoft.com/office/powerpoint/2010/main" val="985408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Discuss obvious confounder here- i.e. the harsh lines on the normal images</a:t>
            </a:r>
            <a:r>
              <a:rPr lang="en-US" sz="2000" b="0" strike="noStrike" spc="-1" dirty="0">
                <a:latin typeface="Arial"/>
                <a:cs typeface="Arial"/>
              </a:rPr>
              <a:t>. </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9</a:t>
            </a:fld>
            <a:endParaRPr lang="nl-NL" sz="1200" b="0" strike="noStrike" spc="-1">
              <a:latin typeface="Times New Roman"/>
            </a:endParaRPr>
          </a:p>
        </p:txBody>
      </p:sp>
    </p:spTree>
    <p:extLst>
      <p:ext uri="{BB962C8B-B14F-4D97-AF65-F5344CB8AC3E}">
        <p14:creationId xmlns:p14="http://schemas.microsoft.com/office/powerpoint/2010/main" val="2850663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517BAB39-B035-4520-B726-243A995F47A0}"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42184C2A-0541-447A-BBED-429BAC5965A7}"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D487EF5B-0DB8-4BB0-8D8B-B62A6A4D0B66}"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E475755C-DCD5-49F4-9415-4E9EB68A987B}"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1BDE6843-290C-4424-A5BF-131A9FA97B1B}"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84491FF4-02E0-4239-8D46-C162383B03B8}"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A046598A-DAFC-4EE8-BB19-F4DD70F6AEE8}"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3D56CD3C-3271-4999-B5FF-C1E22671071A}"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DCD71164-D284-46D8-8A9F-1E9CC0BCAD3F}"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DE440E5E-AF6D-4F3F-81DA-7DD77744008B}"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73C3EE90-5031-42B2-86D2-6529E100ECD0}"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9F903546-3B4E-4157-8FED-9B35E0A1D0E1}"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9/18/2024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7790956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08FAD6A3-EE87-4D3D-A74B-0E6A4A55B7EE}"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01B428BC-1A2F-488A-90DE-20071568037C}"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06DB8F72-C93E-492B-80FD-FD0CF47272F0}"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2FAFB31B-7B95-4889-AF77-2225C2883C5C}"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738A4527-6D61-410D-B3C7-C771EDAEA15A}"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C3AE5E61-F229-488B-B65B-23DC6309C539}"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BEE26401-CC40-4181-8635-8A73D5C3B1F8}"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F7DD1902-500B-4CA7-A87E-37E65F71EAD9}"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AF7F5083-BEA8-43F4-9C74-8B5EBECF7B31}"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C818607A-0E5D-4763-A5EC-CE45FE53AD32}"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062DD451-2176-4074-B6BF-D2F53912CE81}"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D73C489C-0C4E-4F90-AE87-EA0D4367E8CA}"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550920" y="2457360"/>
            <a:ext cx="5172120" cy="524520"/>
          </a:xfrm>
          <a:prstGeom prst="rect">
            <a:avLst/>
          </a:prstGeom>
          <a:noFill/>
          <a:ln w="0">
            <a:noFill/>
          </a:ln>
        </p:spPr>
        <p:txBody>
          <a:bodyPr lIns="0" tIns="0" rIns="0" bIns="0" anchor="ctr">
            <a:noAutofit/>
          </a:bodyPr>
          <a:lstStyle/>
          <a:p>
            <a:r>
              <a:rPr lang="nl-NL" sz="1800" b="0" strike="noStrike" spc="-1">
                <a:latin typeface="Arial"/>
              </a:rPr>
              <a:t>Klik om de opmaak van de titeltekst te bewerken</a:t>
            </a:r>
          </a:p>
        </p:txBody>
      </p:sp>
      <p:sp>
        <p:nvSpPr>
          <p:cNvPr id="42" name="PlaceHolder 2"/>
          <p:cNvSpPr>
            <a:spLocks noGrp="1"/>
          </p:cNvSpPr>
          <p:nvPr>
            <p:ph type="ftr" idx="4"/>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nl-NL" sz="1400" b="0" strike="noStrike" spc="-1">
                <a:latin typeface="Times New Roman"/>
              </a:defRPr>
            </a:lvl1pPr>
          </a:lstStyle>
          <a:p>
            <a:pPr algn="ctr">
              <a:lnSpc>
                <a:spcPct val="100000"/>
              </a:lnSpc>
              <a:buNone/>
            </a:pPr>
            <a:r>
              <a:rPr lang="nl-NL" sz="1400" b="0" strike="noStrike" spc="-1">
                <a:latin typeface="Times New Roman"/>
              </a:rPr>
              <a:t>&lt;voettekst&gt;</a:t>
            </a:r>
          </a:p>
        </p:txBody>
      </p:sp>
      <p:sp>
        <p:nvSpPr>
          <p:cNvPr id="43" name="PlaceHolder 3"/>
          <p:cNvSpPr>
            <a:spLocks noGrp="1"/>
          </p:cNvSpPr>
          <p:nvPr>
            <p:ph type="sldNum" idx="5"/>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Assistant"/>
              </a:defRPr>
            </a:lvl1pPr>
          </a:lstStyle>
          <a:p>
            <a:pPr algn="r">
              <a:lnSpc>
                <a:spcPct val="100000"/>
              </a:lnSpc>
              <a:buNone/>
            </a:pPr>
            <a:fld id="{BB9D4B8D-43A0-4078-B8E4-8FD3F4CE9531}" type="slidenum">
              <a:rPr lang="en-US" sz="1200" b="0" strike="noStrike" spc="-1">
                <a:solidFill>
                  <a:srgbClr val="8B8B8B"/>
                </a:solidFill>
                <a:latin typeface="Assistant"/>
              </a:rPr>
              <a:t>‹#›</a:t>
            </a:fld>
            <a:endParaRPr lang="nl-NL" sz="1200" b="0" strike="noStrike" spc="-1">
              <a:latin typeface="Times New Roman"/>
            </a:endParaRPr>
          </a:p>
        </p:txBody>
      </p:sp>
      <p:sp>
        <p:nvSpPr>
          <p:cNvPr id="44" name="PlaceHolder 4"/>
          <p:cNvSpPr>
            <a:spLocks noGrp="1"/>
          </p:cNvSpPr>
          <p:nvPr>
            <p:ph type="dt" idx="6"/>
          </p:nvPr>
        </p:nvSpPr>
        <p:spPr>
          <a:xfrm>
            <a:off x="838080" y="6356520"/>
            <a:ext cx="2742480" cy="364320"/>
          </a:xfrm>
          <a:prstGeom prst="rect">
            <a:avLst/>
          </a:prstGeom>
          <a:noFill/>
          <a:ln w="0">
            <a:noFill/>
          </a:ln>
        </p:spPr>
        <p:txBody>
          <a:bodyPr lIns="90000" tIns="45000" rIns="90000" bIns="45000" anchor="ctr">
            <a:noAutofit/>
          </a:bodyPr>
          <a:lstStyle>
            <a:lvl1pPr>
              <a:defRPr lang="nl-NL" sz="1400" b="0" strike="noStrike" spc="-1">
                <a:latin typeface="Times New Roman"/>
              </a:defRPr>
            </a:lvl1pPr>
          </a:lstStyle>
          <a:p>
            <a:r>
              <a:rPr lang="nl-NL" sz="1400" b="0" strike="noStrike" spc="-1">
                <a:latin typeface="Times New Roman"/>
              </a:rPr>
              <a:t>&lt;datum/tijd&gt;</a:t>
            </a: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nl-NL" sz="3200" b="0" strike="noStrike" spc="-1">
                <a:latin typeface="Arial"/>
              </a:rPr>
              <a:t>Klik om de opmaak van de overzichtstekst te bewerken</a:t>
            </a:r>
          </a:p>
          <a:p>
            <a:pPr marL="864000" lvl="1" indent="-324000">
              <a:spcBef>
                <a:spcPts val="1134"/>
              </a:spcBef>
              <a:buClr>
                <a:srgbClr val="000000"/>
              </a:buClr>
              <a:buSzPct val="75000"/>
              <a:buFont typeface="Symbol" charset="2"/>
              <a:buChar char=""/>
            </a:pPr>
            <a:r>
              <a:rPr lang="nl-NL" sz="2800" b="0" strike="noStrike" spc="-1">
                <a:latin typeface="Arial"/>
              </a:rPr>
              <a:t>Tweede overzichtsniveau</a:t>
            </a:r>
          </a:p>
          <a:p>
            <a:pPr marL="1296000" lvl="2" indent="-288000">
              <a:spcBef>
                <a:spcPts val="850"/>
              </a:spcBef>
              <a:buClr>
                <a:srgbClr val="000000"/>
              </a:buClr>
              <a:buSzPct val="45000"/>
              <a:buFont typeface="Wingdings" charset="2"/>
              <a:buChar char=""/>
            </a:pPr>
            <a:r>
              <a:rPr lang="nl-NL" sz="2400" b="0" strike="noStrike" spc="-1">
                <a:latin typeface="Arial"/>
              </a:rPr>
              <a:t>Derde overzichtsniveau</a:t>
            </a:r>
          </a:p>
          <a:p>
            <a:pPr marL="1728000" lvl="3" indent="-216000">
              <a:spcBef>
                <a:spcPts val="567"/>
              </a:spcBef>
              <a:buClr>
                <a:srgbClr val="000000"/>
              </a:buClr>
              <a:buSzPct val="75000"/>
              <a:buFont typeface="Symbol" charset="2"/>
              <a:buChar char=""/>
            </a:pPr>
            <a:r>
              <a:rPr lang="nl-NL" sz="2000" b="0" strike="noStrike" spc="-1">
                <a:latin typeface="Arial"/>
              </a:rPr>
              <a:t>Vierde overzichtsniveau</a:t>
            </a:r>
          </a:p>
          <a:p>
            <a:pPr marL="2160000" lvl="4" indent="-216000">
              <a:spcBef>
                <a:spcPts val="283"/>
              </a:spcBef>
              <a:buClr>
                <a:srgbClr val="000000"/>
              </a:buClr>
              <a:buSzPct val="45000"/>
              <a:buFont typeface="Wingdings" charset="2"/>
              <a:buChar char=""/>
            </a:pPr>
            <a:r>
              <a:rPr lang="nl-NL" sz="2000" b="0" strike="noStrike" spc="-1">
                <a:latin typeface="Arial"/>
              </a:rPr>
              <a:t>Vijfde overzichtsniveau</a:t>
            </a:r>
          </a:p>
          <a:p>
            <a:pPr marL="2592000" lvl="5" indent="-216000">
              <a:spcBef>
                <a:spcPts val="283"/>
              </a:spcBef>
              <a:buClr>
                <a:srgbClr val="000000"/>
              </a:buClr>
              <a:buSzPct val="45000"/>
              <a:buFont typeface="Wingdings" charset="2"/>
              <a:buChar char=""/>
            </a:pPr>
            <a:r>
              <a:rPr lang="nl-NL" sz="2000" b="0" strike="noStrike" spc="-1">
                <a:latin typeface="Arial"/>
              </a:rPr>
              <a:t>Zesde overzichtsniveau</a:t>
            </a:r>
          </a:p>
          <a:p>
            <a:pPr marL="3024000" lvl="6" indent="-216000">
              <a:spcBef>
                <a:spcPts val="283"/>
              </a:spcBef>
              <a:buClr>
                <a:srgbClr val="000000"/>
              </a:buClr>
              <a:buSzPct val="45000"/>
              <a:buFont typeface="Wingdings" charset="2"/>
              <a:buChar char=""/>
            </a:pPr>
            <a:r>
              <a:rPr lang="nl-NL" sz="2000" b="0" strike="noStrike" spc="-1">
                <a:latin typeface="Arial"/>
              </a:rPr>
              <a:t>Zevende overzichtsniveau</a:t>
            </a:r>
          </a:p>
        </p:txBody>
      </p:sp>
    </p:spTree>
  </p:cSld>
  <p:clrMap bg1="lt1" tx1="dk1" bg2="lt2" tx2="dk2" accent1="accent1" accent2="accent2" accent3="accent3" accent4="accent4" accent5="accent5" accent6="accent6" hlink="hlink" folHlink="folHlink"/>
  <p:sldLayoutIdLst>
    <p:sldLayoutId id="2147483771" r:id="rId1"/>
    <p:sldLayoutId id="2147483773" r:id="rId2"/>
    <p:sldLayoutId id="2147483777" r:id="rId3"/>
    <p:sldLayoutId id="2147483779" r:id="rId4"/>
    <p:sldLayoutId id="2147483781" r:id="rId5"/>
    <p:sldLayoutId id="2147483772" r:id="rId6"/>
    <p:sldLayoutId id="2147483778" r:id="rId7"/>
    <p:sldLayoutId id="2147483780" r:id="rId8"/>
    <p:sldLayoutId id="2147483775" r:id="rId9"/>
    <p:sldLayoutId id="2147483774" r:id="rId10"/>
    <p:sldLayoutId id="2147483672" r:id="rId11"/>
    <p:sldLayoutId id="2147483673" r:id="rId12"/>
    <p:sldLayoutId id="214748373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550920" y="2457360"/>
            <a:ext cx="5172120" cy="524520"/>
          </a:xfrm>
          <a:prstGeom prst="rect">
            <a:avLst/>
          </a:prstGeom>
          <a:noFill/>
          <a:ln w="0">
            <a:noFill/>
          </a:ln>
        </p:spPr>
        <p:txBody>
          <a:bodyPr lIns="0" tIns="0" rIns="0" bIns="0" anchor="ctr">
            <a:noAutofit/>
          </a:bodyPr>
          <a:lstStyle/>
          <a:p>
            <a:r>
              <a:rPr lang="nl-NL" sz="1800" b="0" strike="noStrike" spc="-1">
                <a:latin typeface="Arial"/>
              </a:rPr>
              <a:t>Klik om de opmaak van de titeltekst te bewerken</a:t>
            </a:r>
          </a:p>
        </p:txBody>
      </p:sp>
      <p:sp>
        <p:nvSpPr>
          <p:cNvPr id="6" name="PlaceHolder 2"/>
          <p:cNvSpPr>
            <a:spLocks noGrp="1"/>
          </p:cNvSpPr>
          <p:nvPr>
            <p:ph type="ftr" idx="1"/>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nl-NL" sz="1400" b="0" strike="noStrike" spc="-1">
                <a:latin typeface="Times New Roman"/>
              </a:defRPr>
            </a:lvl1pPr>
          </a:lstStyle>
          <a:p>
            <a:pPr algn="ctr">
              <a:lnSpc>
                <a:spcPct val="100000"/>
              </a:lnSpc>
              <a:buNone/>
            </a:pPr>
            <a:r>
              <a:rPr lang="nl-NL" sz="1400" b="0" strike="noStrike" spc="-1">
                <a:latin typeface="Times New Roman"/>
              </a:rPr>
              <a:t>&lt;voettekst&gt;</a:t>
            </a: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Assistant"/>
              </a:defRPr>
            </a:lvl1pPr>
          </a:lstStyle>
          <a:p>
            <a:pPr algn="r">
              <a:lnSpc>
                <a:spcPct val="100000"/>
              </a:lnSpc>
              <a:buNone/>
            </a:pPr>
            <a:fld id="{D1D21642-DBE9-4A29-A54C-77874A324487}" type="slidenum">
              <a:rPr lang="en-US" sz="1200" b="0" strike="noStrike" spc="-1">
                <a:solidFill>
                  <a:srgbClr val="8B8B8B"/>
                </a:solidFill>
                <a:latin typeface="Assistant"/>
              </a:rPr>
              <a:t>‹#›</a:t>
            </a:fld>
            <a:endParaRPr lang="nl-NL" sz="1200" b="0" strike="noStrike" spc="-1">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0000" tIns="45000" rIns="90000" bIns="45000" anchor="ctr">
            <a:noAutofit/>
          </a:bodyPr>
          <a:lstStyle>
            <a:lvl1pPr>
              <a:defRPr lang="nl-NL" sz="1400" b="0" strike="noStrike" spc="-1">
                <a:latin typeface="Times New Roman"/>
              </a:defRPr>
            </a:lvl1pPr>
          </a:lstStyle>
          <a:p>
            <a:r>
              <a:rPr lang="nl-NL" sz="1400" b="0" strike="noStrike" spc="-1">
                <a:latin typeface="Times New Roman"/>
              </a:rPr>
              <a:t>&lt;datum/tijd&gt;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nl-NL" sz="3200" b="0" strike="noStrike" spc="-1">
                <a:latin typeface="Arial"/>
              </a:rPr>
              <a:t>Klik om de opmaak van de overzichtstekst te bewerken</a:t>
            </a:r>
          </a:p>
          <a:p>
            <a:pPr marL="864000" lvl="1" indent="-324000">
              <a:spcBef>
                <a:spcPts val="1134"/>
              </a:spcBef>
              <a:buClr>
                <a:srgbClr val="000000"/>
              </a:buClr>
              <a:buSzPct val="75000"/>
              <a:buFont typeface="Symbol" charset="2"/>
              <a:buChar char=""/>
            </a:pPr>
            <a:r>
              <a:rPr lang="nl-NL" sz="2800" b="0" strike="noStrike" spc="-1">
                <a:latin typeface="Arial"/>
              </a:rPr>
              <a:t>Tweede overzichtsniveau</a:t>
            </a:r>
          </a:p>
          <a:p>
            <a:pPr marL="1296000" lvl="2" indent="-288000">
              <a:spcBef>
                <a:spcPts val="850"/>
              </a:spcBef>
              <a:buClr>
                <a:srgbClr val="000000"/>
              </a:buClr>
              <a:buSzPct val="45000"/>
              <a:buFont typeface="Wingdings" charset="2"/>
              <a:buChar char=""/>
            </a:pPr>
            <a:r>
              <a:rPr lang="nl-NL" sz="2400" b="0" strike="noStrike" spc="-1">
                <a:latin typeface="Arial"/>
              </a:rPr>
              <a:t>Derde overzichtsniveau</a:t>
            </a:r>
          </a:p>
          <a:p>
            <a:pPr marL="1728000" lvl="3" indent="-216000">
              <a:spcBef>
                <a:spcPts val="567"/>
              </a:spcBef>
              <a:buClr>
                <a:srgbClr val="000000"/>
              </a:buClr>
              <a:buSzPct val="75000"/>
              <a:buFont typeface="Symbol" charset="2"/>
              <a:buChar char=""/>
            </a:pPr>
            <a:r>
              <a:rPr lang="nl-NL" sz="2000" b="0" strike="noStrike" spc="-1">
                <a:latin typeface="Arial"/>
              </a:rPr>
              <a:t>Vierde overzichtsniveau</a:t>
            </a:r>
          </a:p>
          <a:p>
            <a:pPr marL="2160000" lvl="4" indent="-216000">
              <a:spcBef>
                <a:spcPts val="283"/>
              </a:spcBef>
              <a:buClr>
                <a:srgbClr val="000000"/>
              </a:buClr>
              <a:buSzPct val="45000"/>
              <a:buFont typeface="Wingdings" charset="2"/>
              <a:buChar char=""/>
            </a:pPr>
            <a:r>
              <a:rPr lang="nl-NL" sz="2000" b="0" strike="noStrike" spc="-1">
                <a:latin typeface="Arial"/>
              </a:rPr>
              <a:t>Vijfde overzichtsniveau</a:t>
            </a:r>
          </a:p>
          <a:p>
            <a:pPr marL="2592000" lvl="5" indent="-216000">
              <a:spcBef>
                <a:spcPts val="283"/>
              </a:spcBef>
              <a:buClr>
                <a:srgbClr val="000000"/>
              </a:buClr>
              <a:buSzPct val="45000"/>
              <a:buFont typeface="Wingdings" charset="2"/>
              <a:buChar char=""/>
            </a:pPr>
            <a:r>
              <a:rPr lang="nl-NL" sz="2000" b="0" strike="noStrike" spc="-1">
                <a:latin typeface="Arial"/>
              </a:rPr>
              <a:t>Zesde overzichtsniveau</a:t>
            </a:r>
          </a:p>
          <a:p>
            <a:pPr marL="3024000" lvl="6" indent="-216000">
              <a:spcBef>
                <a:spcPts val="283"/>
              </a:spcBef>
              <a:buClr>
                <a:srgbClr val="000000"/>
              </a:buClr>
              <a:buSzPct val="45000"/>
              <a:buFont typeface="Wingdings" charset="2"/>
              <a:buChar char=""/>
            </a:pPr>
            <a:r>
              <a:rPr lang="nl-NL" sz="2000" b="0" strike="noStrike" spc="-1">
                <a:latin typeface="Arial"/>
              </a:rPr>
              <a:t>Zevende overzichtsniveau</a:t>
            </a:r>
          </a:p>
        </p:txBody>
      </p:sp>
    </p:spTree>
  </p:cSld>
  <p:clrMap bg1="lt1" tx1="dk1" bg2="lt2" tx2="dk2" accent1="accent1" accent2="accent2" accent3="accent3" accent4="accent4" accent5="accent5" accent6="accent6" hlink="hlink" folHlink="folHlink"/>
  <p:sldLayoutIdLst>
    <p:sldLayoutId id="2147483753" r:id="rId1"/>
    <p:sldLayoutId id="2147483758"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5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2015700" y="2077680"/>
            <a:ext cx="8161920" cy="1066766"/>
          </a:xfrm>
          <a:prstGeom prst="rect">
            <a:avLst/>
          </a:prstGeom>
          <a:noFill/>
          <a:ln w="0">
            <a:noFill/>
          </a:ln>
        </p:spPr>
        <p:txBody>
          <a:bodyPr lIns="0" tIns="0" rIns="0" bIns="0" anchor="b">
            <a:noAutofit/>
          </a:bodyPr>
          <a:lstStyle/>
          <a:p>
            <a:pPr algn="ctr"/>
            <a:r>
              <a:rPr lang="en-US" sz="4000" b="1" spc="-1" dirty="0">
                <a:solidFill>
                  <a:schemeClr val="bg1"/>
                </a:solidFill>
                <a:latin typeface="Nunito"/>
                <a:cs typeface="Arial"/>
              </a:rPr>
              <a:t>Medical Image Processing with Python: preparing images for AI</a:t>
            </a:r>
            <a:br>
              <a:rPr lang="en-US" sz="4000" b="1" spc="-1" dirty="0">
                <a:latin typeface="Nunito"/>
                <a:cs typeface="Arial"/>
              </a:rPr>
            </a:br>
            <a:endParaRPr lang="en-US" sz="4000" b="1" strike="noStrike" spc="-1" dirty="0">
              <a:solidFill>
                <a:schemeClr val="bg1"/>
              </a:solidFill>
              <a:latin typeface="Nunito"/>
              <a:cs typeface="Arial"/>
            </a:endParaRPr>
          </a:p>
        </p:txBody>
      </p:sp>
      <p:sp>
        <p:nvSpPr>
          <p:cNvPr id="295" name="PlaceHolder 2"/>
          <p:cNvSpPr>
            <a:spLocks noGrp="1"/>
          </p:cNvSpPr>
          <p:nvPr>
            <p:ph type="subTitle"/>
          </p:nvPr>
        </p:nvSpPr>
        <p:spPr>
          <a:xfrm>
            <a:off x="994611" y="4477049"/>
            <a:ext cx="10653692" cy="1716437"/>
          </a:xfrm>
          <a:prstGeom prst="rect">
            <a:avLst/>
          </a:prstGeom>
          <a:noFill/>
          <a:ln w="0">
            <a:noFill/>
          </a:ln>
        </p:spPr>
        <p:txBody>
          <a:bodyPr lIns="0" tIns="0" rIns="0" bIns="0" anchor="t">
            <a:noAutofit/>
          </a:bodyPr>
          <a:lstStyle/>
          <a:p>
            <a:pPr algn="ctr">
              <a:lnSpc>
                <a:spcPct val="100000"/>
              </a:lnSpc>
              <a:spcBef>
                <a:spcPts val="1001"/>
              </a:spcBef>
              <a:tabLst>
                <a:tab pos="0" algn="l"/>
              </a:tabLst>
            </a:pPr>
            <a:r>
              <a:rPr lang="nl-NL" sz="2400" spc="-1" dirty="0">
                <a:solidFill>
                  <a:srgbClr val="000000"/>
                </a:solidFill>
                <a:latin typeface="Assistant"/>
              </a:rPr>
              <a:t>Dr. Candace </a:t>
            </a:r>
            <a:r>
              <a:rPr lang="nl-NL" sz="2400" spc="-1" dirty="0" err="1">
                <a:solidFill>
                  <a:srgbClr val="000000"/>
                </a:solidFill>
                <a:latin typeface="Assistant"/>
              </a:rPr>
              <a:t>Makeda</a:t>
            </a:r>
            <a:r>
              <a:rPr lang="nl-NL" sz="2400" spc="-1" dirty="0">
                <a:solidFill>
                  <a:srgbClr val="000000"/>
                </a:solidFill>
                <a:latin typeface="Assistant"/>
              </a:rPr>
              <a:t> Moore, MD</a:t>
            </a:r>
            <a:endParaRPr lang="nl-NL" sz="2400" b="0" strike="noStrike" spc="-1" dirty="0">
              <a:latin typeface="Assistant"/>
            </a:endParaRPr>
          </a:p>
          <a:p>
            <a:pPr algn="ctr">
              <a:lnSpc>
                <a:spcPct val="100000"/>
              </a:lnSpc>
              <a:spcBef>
                <a:spcPts val="1001"/>
              </a:spcBef>
              <a:tabLst>
                <a:tab pos="0" algn="l"/>
              </a:tabLst>
            </a:pPr>
            <a:r>
              <a:rPr lang="nl-NL" sz="2400" spc="-1" dirty="0" err="1">
                <a:latin typeface="Assistant"/>
              </a:rPr>
              <a:t>Giulia</a:t>
            </a:r>
            <a:r>
              <a:rPr lang="nl-NL" sz="2400" spc="-1" dirty="0">
                <a:latin typeface="Assistant"/>
              </a:rPr>
              <a:t> </a:t>
            </a:r>
            <a:r>
              <a:rPr lang="nl-NL" sz="2400" spc="-1" dirty="0" err="1">
                <a:latin typeface="Assistant"/>
              </a:rPr>
              <a:t>Criocioni</a:t>
            </a:r>
            <a:r>
              <a:rPr lang="nl-NL" sz="2400" spc="-1" dirty="0">
                <a:latin typeface="Assistant"/>
              </a:rPr>
              <a:t>, MS</a:t>
            </a:r>
            <a:endParaRPr lang="nl-NL" sz="2400" b="0" strike="noStrike" spc="-1" dirty="0">
              <a:latin typeface="Assistant"/>
            </a:endParaRPr>
          </a:p>
          <a:p>
            <a:pPr algn="ctr">
              <a:lnSpc>
                <a:spcPct val="100000"/>
              </a:lnSpc>
              <a:spcBef>
                <a:spcPts val="1001"/>
              </a:spcBef>
              <a:buNone/>
              <a:tabLst>
                <a:tab pos="0" algn="l"/>
              </a:tabLst>
            </a:pPr>
            <a:endParaRPr lang="nl-NL" sz="2400" b="0" strike="noStrike" spc="-1" dirty="0">
              <a:latin typeface="Assistant"/>
            </a:endParaRPr>
          </a:p>
          <a:p>
            <a:pPr algn="ctr">
              <a:lnSpc>
                <a:spcPct val="100000"/>
              </a:lnSpc>
              <a:spcBef>
                <a:spcPts val="1001"/>
              </a:spcBef>
              <a:tabLst>
                <a:tab pos="0" algn="l"/>
              </a:tabLst>
            </a:pPr>
            <a:endParaRPr lang="nl-NL" sz="2400" spc="-1" dirty="0">
              <a:latin typeface="Arial"/>
            </a:endParaRPr>
          </a:p>
          <a:p>
            <a:pPr algn="ctr">
              <a:lnSpc>
                <a:spcPct val="100000"/>
              </a:lnSpc>
              <a:spcBef>
                <a:spcPts val="1001"/>
              </a:spcBef>
              <a:tabLst>
                <a:tab pos="0" algn="l"/>
              </a:tabLst>
            </a:pPr>
            <a:endParaRPr lang="nl-NL" sz="2400" spc="-1" dirty="0">
              <a:latin typeface="Arial"/>
            </a:endParaRPr>
          </a:p>
        </p:txBody>
      </p:sp>
    </p:spTree>
    <p:extLst>
      <p:ext uri="{BB962C8B-B14F-4D97-AF65-F5344CB8AC3E}">
        <p14:creationId xmlns:p14="http://schemas.microsoft.com/office/powerpoint/2010/main" val="3355424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94338" y="273676"/>
            <a:ext cx="6069168"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Affine and AI</a:t>
            </a:r>
            <a:endParaRPr lang="en-US" dirty="0"/>
          </a:p>
        </p:txBody>
      </p:sp>
      <p:sp>
        <p:nvSpPr>
          <p:cNvPr id="4" name="TextBox 3">
            <a:extLst>
              <a:ext uri="{FF2B5EF4-FFF2-40B4-BE49-F238E27FC236}">
                <a16:creationId xmlns:a16="http://schemas.microsoft.com/office/drawing/2014/main" id="{7492E0FB-E6BF-DDA4-8BD2-918EB922CE58}"/>
              </a:ext>
            </a:extLst>
          </p:cNvPr>
          <p:cNvSpPr txBox="1"/>
          <p:nvPr/>
        </p:nvSpPr>
        <p:spPr>
          <a:xfrm>
            <a:off x="1230904" y="1030310"/>
            <a:ext cx="10556674"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err="1"/>
              <a:t>Affines</a:t>
            </a:r>
            <a:r>
              <a:rPr lang="en-US" sz="2400" dirty="0"/>
              <a:t>, other real world uses:</a:t>
            </a:r>
            <a:endParaRPr lang="en-US" sz="2400" b="1" dirty="0"/>
          </a:p>
          <a:p>
            <a:endParaRPr lang="en-US" sz="2400" dirty="0"/>
          </a:p>
          <a:p>
            <a:r>
              <a:rPr lang="en-US" sz="2400" dirty="0"/>
              <a:t>Image corrections (undistort)</a:t>
            </a:r>
          </a:p>
          <a:p>
            <a:r>
              <a:rPr lang="en-US" sz="2400" dirty="0"/>
              <a:t>Image registration</a:t>
            </a:r>
          </a:p>
          <a:p>
            <a:endParaRPr lang="en-US" sz="2400" dirty="0"/>
          </a:p>
          <a:p>
            <a:endParaRPr lang="en-US" sz="2400" dirty="0"/>
          </a:p>
          <a:p>
            <a:endParaRPr lang="en-US" sz="2400" dirty="0"/>
          </a:p>
          <a:p>
            <a:endParaRPr lang="en-US" sz="2400" dirty="0"/>
          </a:p>
          <a:p>
            <a:endParaRPr lang="en-US" sz="2400" dirty="0"/>
          </a:p>
          <a:p>
            <a:r>
              <a:rPr lang="en-US" sz="2400" dirty="0"/>
              <a:t>Ray casting</a:t>
            </a:r>
          </a:p>
          <a:p>
            <a:endParaRPr lang="en-US" sz="2400" dirty="0"/>
          </a:p>
          <a:p>
            <a:r>
              <a:rPr lang="en-US" sz="2400" dirty="0"/>
              <a:t>Real world like graphics for gaming</a:t>
            </a:r>
          </a:p>
          <a:p>
            <a:endParaRPr lang="en-US" sz="2400" dirty="0"/>
          </a:p>
          <a:p>
            <a:r>
              <a:rPr lang="en-US" sz="2400" dirty="0"/>
              <a:t>The driver of the GPU (graphical processing unit) -&gt; modern deep learning?</a:t>
            </a:r>
          </a:p>
        </p:txBody>
      </p:sp>
      <p:pic>
        <p:nvPicPr>
          <p:cNvPr id="3" name="Picture 4" descr="A picture containing outdoor, light&#10;&#10;Description automatically generated">
            <a:extLst>
              <a:ext uri="{FF2B5EF4-FFF2-40B4-BE49-F238E27FC236}">
                <a16:creationId xmlns:a16="http://schemas.microsoft.com/office/drawing/2014/main" id="{916E02D0-17A5-CE6A-F4C6-56976FDC6BBB}"/>
              </a:ext>
            </a:extLst>
          </p:cNvPr>
          <p:cNvPicPr>
            <a:picLocks noChangeAspect="1"/>
          </p:cNvPicPr>
          <p:nvPr/>
        </p:nvPicPr>
        <p:blipFill>
          <a:blip r:embed="rId3"/>
          <a:stretch>
            <a:fillRect/>
          </a:stretch>
        </p:blipFill>
        <p:spPr>
          <a:xfrm>
            <a:off x="5899002" y="2178723"/>
            <a:ext cx="5397908" cy="2698954"/>
          </a:xfrm>
          <a:prstGeom prst="rect">
            <a:avLst/>
          </a:prstGeom>
        </p:spPr>
      </p:pic>
    </p:spTree>
    <p:extLst>
      <p:ext uri="{BB962C8B-B14F-4D97-AF65-F5344CB8AC3E}">
        <p14:creationId xmlns:p14="http://schemas.microsoft.com/office/powerpoint/2010/main" val="3727894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94338" y="273676"/>
            <a:ext cx="6069168"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Affine and AI</a:t>
            </a:r>
            <a:endParaRPr lang="en-US" dirty="0"/>
          </a:p>
        </p:txBody>
      </p:sp>
      <p:pic>
        <p:nvPicPr>
          <p:cNvPr id="3" name="Picture 3">
            <a:extLst>
              <a:ext uri="{FF2B5EF4-FFF2-40B4-BE49-F238E27FC236}">
                <a16:creationId xmlns:a16="http://schemas.microsoft.com/office/drawing/2014/main" id="{FF6266C3-33EC-0E6A-34B3-68910AB334D1}"/>
              </a:ext>
            </a:extLst>
          </p:cNvPr>
          <p:cNvPicPr>
            <a:picLocks noChangeAspect="1"/>
          </p:cNvPicPr>
          <p:nvPr/>
        </p:nvPicPr>
        <p:blipFill>
          <a:blip r:embed="rId3"/>
          <a:stretch>
            <a:fillRect/>
          </a:stretch>
        </p:blipFill>
        <p:spPr>
          <a:xfrm rot="20640000">
            <a:off x="8024352" y="2223739"/>
            <a:ext cx="2743200" cy="2558005"/>
          </a:xfrm>
          <a:prstGeom prst="rect">
            <a:avLst/>
          </a:prstGeom>
          <a:ln>
            <a:solidFill>
              <a:srgbClr val="4472C4"/>
            </a:solidFill>
          </a:ln>
        </p:spPr>
      </p:pic>
      <p:pic>
        <p:nvPicPr>
          <p:cNvPr id="4" name="Picture 4">
            <a:extLst>
              <a:ext uri="{FF2B5EF4-FFF2-40B4-BE49-F238E27FC236}">
                <a16:creationId xmlns:a16="http://schemas.microsoft.com/office/drawing/2014/main" id="{ED296CB7-03A8-9E17-BE5E-9B13480EFB91}"/>
              </a:ext>
            </a:extLst>
          </p:cNvPr>
          <p:cNvPicPr>
            <a:picLocks noChangeAspect="1"/>
          </p:cNvPicPr>
          <p:nvPr/>
        </p:nvPicPr>
        <p:blipFill>
          <a:blip r:embed="rId3"/>
          <a:stretch>
            <a:fillRect/>
          </a:stretch>
        </p:blipFill>
        <p:spPr>
          <a:xfrm>
            <a:off x="4573112" y="2718571"/>
            <a:ext cx="2743200" cy="2558005"/>
          </a:xfrm>
          <a:prstGeom prst="rect">
            <a:avLst/>
          </a:prstGeom>
        </p:spPr>
      </p:pic>
      <p:sp>
        <p:nvSpPr>
          <p:cNvPr id="5" name="TextBox 4">
            <a:extLst>
              <a:ext uri="{FF2B5EF4-FFF2-40B4-BE49-F238E27FC236}">
                <a16:creationId xmlns:a16="http://schemas.microsoft.com/office/drawing/2014/main" id="{4EE94826-24C6-77F4-EA1E-320B85366764}"/>
              </a:ext>
            </a:extLst>
          </p:cNvPr>
          <p:cNvSpPr txBox="1"/>
          <p:nvPr/>
        </p:nvSpPr>
        <p:spPr>
          <a:xfrm>
            <a:off x="1013953" y="5641258"/>
            <a:ext cx="1085481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The affine and other transformations are essential tools for registration algorithms, and augmentation for ML algorithms</a:t>
            </a:r>
          </a:p>
        </p:txBody>
      </p:sp>
      <p:pic>
        <p:nvPicPr>
          <p:cNvPr id="6" name="Picture 3">
            <a:extLst>
              <a:ext uri="{FF2B5EF4-FFF2-40B4-BE49-F238E27FC236}">
                <a16:creationId xmlns:a16="http://schemas.microsoft.com/office/drawing/2014/main" id="{B08A648B-AB3B-1239-D1AA-D14996EEEF3C}"/>
              </a:ext>
            </a:extLst>
          </p:cNvPr>
          <p:cNvPicPr>
            <a:picLocks noChangeAspect="1"/>
          </p:cNvPicPr>
          <p:nvPr/>
        </p:nvPicPr>
        <p:blipFill>
          <a:blip r:embed="rId3"/>
          <a:stretch>
            <a:fillRect/>
          </a:stretch>
        </p:blipFill>
        <p:spPr>
          <a:xfrm rot="1200000">
            <a:off x="1068028" y="2475690"/>
            <a:ext cx="2743200" cy="2558005"/>
          </a:xfrm>
          <a:prstGeom prst="rect">
            <a:avLst/>
          </a:prstGeom>
          <a:ln>
            <a:solidFill>
              <a:srgbClr val="4472C4"/>
            </a:solidFill>
          </a:ln>
        </p:spPr>
      </p:pic>
    </p:spTree>
    <p:extLst>
      <p:ext uri="{BB962C8B-B14F-4D97-AF65-F5344CB8AC3E}">
        <p14:creationId xmlns:p14="http://schemas.microsoft.com/office/powerpoint/2010/main" val="2534341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94338" y="273676"/>
            <a:ext cx="6069168"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Augmenting</a:t>
            </a:r>
            <a:endParaRPr lang="en-US" dirty="0"/>
          </a:p>
        </p:txBody>
      </p:sp>
      <p:pic>
        <p:nvPicPr>
          <p:cNvPr id="4" name="Picture 4">
            <a:extLst>
              <a:ext uri="{FF2B5EF4-FFF2-40B4-BE49-F238E27FC236}">
                <a16:creationId xmlns:a16="http://schemas.microsoft.com/office/drawing/2014/main" id="{ED296CB7-03A8-9E17-BE5E-9B13480EFB91}"/>
              </a:ext>
            </a:extLst>
          </p:cNvPr>
          <p:cNvPicPr>
            <a:picLocks noChangeAspect="1"/>
          </p:cNvPicPr>
          <p:nvPr/>
        </p:nvPicPr>
        <p:blipFill>
          <a:blip r:embed="rId3"/>
          <a:stretch>
            <a:fillRect/>
          </a:stretch>
        </p:blipFill>
        <p:spPr>
          <a:xfrm>
            <a:off x="1236354" y="1234677"/>
            <a:ext cx="2743200" cy="2558005"/>
          </a:xfrm>
          <a:prstGeom prst="rect">
            <a:avLst/>
          </a:prstGeom>
        </p:spPr>
      </p:pic>
      <p:sp>
        <p:nvSpPr>
          <p:cNvPr id="5" name="TextBox 4">
            <a:extLst>
              <a:ext uri="{FF2B5EF4-FFF2-40B4-BE49-F238E27FC236}">
                <a16:creationId xmlns:a16="http://schemas.microsoft.com/office/drawing/2014/main" id="{4EE94826-24C6-77F4-EA1E-320B85366764}"/>
              </a:ext>
            </a:extLst>
          </p:cNvPr>
          <p:cNvSpPr txBox="1"/>
          <p:nvPr/>
        </p:nvSpPr>
        <p:spPr>
          <a:xfrm>
            <a:off x="4082737" y="1490008"/>
            <a:ext cx="687290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There are tools for many augmentations in SITK! </a:t>
            </a:r>
          </a:p>
          <a:p>
            <a:r>
              <a:rPr lang="en-US" sz="2400" dirty="0"/>
              <a:t>We used sci-kit image. </a:t>
            </a:r>
          </a:p>
          <a:p>
            <a:r>
              <a:rPr lang="en-US" sz="2400" dirty="0"/>
              <a:t>We also could have used </a:t>
            </a:r>
            <a:r>
              <a:rPr lang="en-US" sz="2400" dirty="0" err="1"/>
              <a:t>opencv</a:t>
            </a:r>
            <a:endParaRPr lang="en-US" sz="2400" dirty="0"/>
          </a:p>
          <a:p>
            <a:endParaRPr lang="en-US" sz="2400" dirty="0"/>
          </a:p>
          <a:p>
            <a:r>
              <a:rPr lang="en-US" sz="2400" dirty="0"/>
              <a:t>Usually it isn’t the hammer, but how you use it</a:t>
            </a:r>
          </a:p>
        </p:txBody>
      </p:sp>
    </p:spTree>
    <p:extLst>
      <p:ext uri="{BB962C8B-B14F-4D97-AF65-F5344CB8AC3E}">
        <p14:creationId xmlns:p14="http://schemas.microsoft.com/office/powerpoint/2010/main" val="3507252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94338" y="273676"/>
            <a:ext cx="6069168"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Image features</a:t>
            </a:r>
            <a:endParaRPr lang="en-US" dirty="0"/>
          </a:p>
        </p:txBody>
      </p:sp>
      <p:sp>
        <p:nvSpPr>
          <p:cNvPr id="5" name="TextBox 4">
            <a:extLst>
              <a:ext uri="{FF2B5EF4-FFF2-40B4-BE49-F238E27FC236}">
                <a16:creationId xmlns:a16="http://schemas.microsoft.com/office/drawing/2014/main" id="{4EE94826-24C6-77F4-EA1E-320B85366764}"/>
              </a:ext>
            </a:extLst>
          </p:cNvPr>
          <p:cNvSpPr txBox="1"/>
          <p:nvPr/>
        </p:nvSpPr>
        <p:spPr>
          <a:xfrm>
            <a:off x="2592467" y="1297503"/>
            <a:ext cx="687290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Images versus derived tabular data</a:t>
            </a:r>
          </a:p>
        </p:txBody>
      </p:sp>
      <p:pic>
        <p:nvPicPr>
          <p:cNvPr id="6" name="Picture 5" descr="A colorful brain with black background&#10;&#10;Description automatically generated">
            <a:extLst>
              <a:ext uri="{FF2B5EF4-FFF2-40B4-BE49-F238E27FC236}">
                <a16:creationId xmlns:a16="http://schemas.microsoft.com/office/drawing/2014/main" id="{04532EC6-8D06-D9B5-75EE-632D177EF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258" y="2078800"/>
            <a:ext cx="4192483" cy="2893250"/>
          </a:xfrm>
          <a:prstGeom prst="rect">
            <a:avLst/>
          </a:prstGeom>
        </p:spPr>
      </p:pic>
      <p:sp>
        <p:nvSpPr>
          <p:cNvPr id="7" name="TextBox 6">
            <a:extLst>
              <a:ext uri="{FF2B5EF4-FFF2-40B4-BE49-F238E27FC236}">
                <a16:creationId xmlns:a16="http://schemas.microsoft.com/office/drawing/2014/main" id="{8BE8623F-B932-C9FA-CDE0-97BD47B92D09}"/>
              </a:ext>
            </a:extLst>
          </p:cNvPr>
          <p:cNvSpPr txBox="1"/>
          <p:nvPr/>
        </p:nvSpPr>
        <p:spPr>
          <a:xfrm>
            <a:off x="1424235" y="4972050"/>
            <a:ext cx="3797467" cy="400110"/>
          </a:xfrm>
          <a:prstGeom prst="rect">
            <a:avLst/>
          </a:prstGeom>
          <a:noFill/>
        </p:spPr>
        <p:txBody>
          <a:bodyPr wrap="square" rtlCol="0">
            <a:spAutoFit/>
          </a:bodyPr>
          <a:lstStyle/>
          <a:p>
            <a:r>
              <a:rPr lang="en-US" sz="1000" dirty="0"/>
              <a:t>By </a:t>
            </a:r>
            <a:r>
              <a:rPr lang="en-US" sz="1000" dirty="0" err="1"/>
              <a:t>LarrabeeMGH</a:t>
            </a:r>
            <a:r>
              <a:rPr lang="en-US" sz="1000" dirty="0"/>
              <a:t> - Own work, CC BY-SA 4.0, https://commons.wikimedia.org/w/index.php?curid=81683532</a:t>
            </a:r>
            <a:endParaRPr lang="LID4096" sz="1000" dirty="0"/>
          </a:p>
        </p:txBody>
      </p:sp>
      <p:pic>
        <p:nvPicPr>
          <p:cNvPr id="1026" name="Picture 2" descr="What is Tabular Data? (Definition &amp; Example) | Online Statistics ...">
            <a:extLst>
              <a:ext uri="{FF2B5EF4-FFF2-40B4-BE49-F238E27FC236}">
                <a16:creationId xmlns:a16="http://schemas.microsoft.com/office/drawing/2014/main" id="{6AB62ED7-D798-EF67-27B0-87E28ADAA7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5523" y="2078800"/>
            <a:ext cx="4554622" cy="32092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F2F1283-A36D-36CD-72E9-75895F37A3C8}"/>
              </a:ext>
            </a:extLst>
          </p:cNvPr>
          <p:cNvSpPr txBox="1"/>
          <p:nvPr/>
        </p:nvSpPr>
        <p:spPr>
          <a:xfrm>
            <a:off x="1172308" y="5853724"/>
            <a:ext cx="6470921" cy="923330"/>
          </a:xfrm>
          <a:prstGeom prst="rect">
            <a:avLst/>
          </a:prstGeom>
          <a:noFill/>
        </p:spPr>
        <p:txBody>
          <a:bodyPr wrap="square" rtlCol="0">
            <a:spAutoFit/>
          </a:bodyPr>
          <a:lstStyle/>
          <a:p>
            <a:r>
              <a:rPr lang="en-US" dirty="0"/>
              <a:t>Tabular data can give us deeper insights about relationships</a:t>
            </a:r>
          </a:p>
          <a:p>
            <a:r>
              <a:rPr lang="en-US" dirty="0"/>
              <a:t>Deep learning on images can be a bit of a black box</a:t>
            </a:r>
          </a:p>
          <a:p>
            <a:endParaRPr lang="LID4096" dirty="0"/>
          </a:p>
        </p:txBody>
      </p:sp>
    </p:spTree>
    <p:extLst>
      <p:ext uri="{BB962C8B-B14F-4D97-AF65-F5344CB8AC3E}">
        <p14:creationId xmlns:p14="http://schemas.microsoft.com/office/powerpoint/2010/main" val="1926810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94338" y="273676"/>
            <a:ext cx="6069168"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Image features</a:t>
            </a:r>
            <a:endParaRPr lang="en-US" dirty="0"/>
          </a:p>
        </p:txBody>
      </p:sp>
      <p:sp>
        <p:nvSpPr>
          <p:cNvPr id="8" name="TextBox 7">
            <a:extLst>
              <a:ext uri="{FF2B5EF4-FFF2-40B4-BE49-F238E27FC236}">
                <a16:creationId xmlns:a16="http://schemas.microsoft.com/office/drawing/2014/main" id="{7F2F1283-A36D-36CD-72E9-75895F37A3C8}"/>
              </a:ext>
            </a:extLst>
          </p:cNvPr>
          <p:cNvSpPr txBox="1"/>
          <p:nvPr/>
        </p:nvSpPr>
        <p:spPr>
          <a:xfrm>
            <a:off x="1422230" y="1080520"/>
            <a:ext cx="10407332" cy="5632311"/>
          </a:xfrm>
          <a:prstGeom prst="rect">
            <a:avLst/>
          </a:prstGeom>
          <a:noFill/>
        </p:spPr>
        <p:txBody>
          <a:bodyPr wrap="square" rtlCol="0">
            <a:spAutoFit/>
          </a:bodyPr>
          <a:lstStyle/>
          <a:p>
            <a:r>
              <a:rPr lang="en-US" dirty="0"/>
              <a:t>Pipelines and Problems:    	</a:t>
            </a:r>
          </a:p>
          <a:p>
            <a:endParaRPr lang="en-US" dirty="0"/>
          </a:p>
          <a:p>
            <a:endParaRPr lang="en-US" dirty="0"/>
          </a:p>
          <a:p>
            <a:endParaRPr lang="en-US" dirty="0"/>
          </a:p>
          <a:p>
            <a:endParaRPr lang="en-US" dirty="0"/>
          </a:p>
          <a:p>
            <a:endParaRPr lang="en-US" dirty="0"/>
          </a:p>
          <a:p>
            <a:r>
              <a:rPr lang="en-US" dirty="0"/>
              <a:t>                                                                                      endless columns and rows:</a:t>
            </a:r>
          </a:p>
          <a:p>
            <a:r>
              <a:rPr lang="en-US" dirty="0"/>
              <a:t>                                                                                 morphometric, volumetric, radiomics…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b="1" dirty="0"/>
              <a:t>Exercise: Consider potential issues that could arise from using the output of a pipeline without accessing the original images.</a:t>
            </a:r>
            <a:endParaRPr lang="LID4096" b="1" dirty="0"/>
          </a:p>
        </p:txBody>
      </p:sp>
      <p:pic>
        <p:nvPicPr>
          <p:cNvPr id="4" name="Picture 3" descr="A wand with a box and a picture of a person&#10;&#10;Description automatically generated">
            <a:extLst>
              <a:ext uri="{FF2B5EF4-FFF2-40B4-BE49-F238E27FC236}">
                <a16:creationId xmlns:a16="http://schemas.microsoft.com/office/drawing/2014/main" id="{31CF1CB2-559E-28C8-0E9E-5B6A708AD9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9113" y="1923042"/>
            <a:ext cx="3011916" cy="3011916"/>
          </a:xfrm>
          <a:prstGeom prst="rect">
            <a:avLst/>
          </a:prstGeom>
        </p:spPr>
      </p:pic>
      <p:cxnSp>
        <p:nvCxnSpPr>
          <p:cNvPr id="10" name="Straight Arrow Connector 9">
            <a:extLst>
              <a:ext uri="{FF2B5EF4-FFF2-40B4-BE49-F238E27FC236}">
                <a16:creationId xmlns:a16="http://schemas.microsoft.com/office/drawing/2014/main" id="{B2A92878-A3D9-1023-29B3-B300AF189AED}"/>
              </a:ext>
            </a:extLst>
          </p:cNvPr>
          <p:cNvCxnSpPr/>
          <p:nvPr/>
        </p:nvCxnSpPr>
        <p:spPr>
          <a:xfrm>
            <a:off x="5403361" y="3063875"/>
            <a:ext cx="857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266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94338" y="273676"/>
            <a:ext cx="6069168"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Image features: radiomics</a:t>
            </a:r>
            <a:endParaRPr lang="en-US" dirty="0"/>
          </a:p>
        </p:txBody>
      </p:sp>
      <p:sp>
        <p:nvSpPr>
          <p:cNvPr id="8" name="TextBox 7">
            <a:extLst>
              <a:ext uri="{FF2B5EF4-FFF2-40B4-BE49-F238E27FC236}">
                <a16:creationId xmlns:a16="http://schemas.microsoft.com/office/drawing/2014/main" id="{7F2F1283-A36D-36CD-72E9-75895F37A3C8}"/>
              </a:ext>
            </a:extLst>
          </p:cNvPr>
          <p:cNvSpPr txBox="1"/>
          <p:nvPr/>
        </p:nvSpPr>
        <p:spPr>
          <a:xfrm>
            <a:off x="1422230" y="1080520"/>
            <a:ext cx="10407332" cy="5078313"/>
          </a:xfrm>
          <a:prstGeom prst="rect">
            <a:avLst/>
          </a:prstGeom>
          <a:noFill/>
        </p:spPr>
        <p:txBody>
          <a:bodyPr wrap="square" rtlCol="0">
            <a:spAutoFit/>
          </a:bodyPr>
          <a:lstStyle/>
          <a:p>
            <a:r>
              <a:rPr lang="en-US" dirty="0"/>
              <a:t>Is this just a new name for texture analysis?</a:t>
            </a:r>
          </a:p>
          <a:p>
            <a:endParaRPr lang="en-US" dirty="0"/>
          </a:p>
          <a:p>
            <a:endParaRPr lang="en-US" dirty="0"/>
          </a:p>
          <a:p>
            <a:r>
              <a:rPr lang="en-US" dirty="0"/>
              <a:t>   	</a:t>
            </a:r>
          </a:p>
          <a:p>
            <a:endParaRPr lang="en-US" dirty="0"/>
          </a:p>
          <a:p>
            <a:endParaRPr lang="en-US" dirty="0"/>
          </a:p>
          <a:p>
            <a:endParaRPr lang="en-US" dirty="0"/>
          </a:p>
          <a:p>
            <a:endParaRPr lang="en-US" dirty="0"/>
          </a:p>
          <a:p>
            <a:endParaRPr lang="en-US" dirty="0"/>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D1AC90BB-2DD1-7CEC-E3FB-3266F0A2EB59}"/>
              </a:ext>
            </a:extLst>
          </p:cNvPr>
          <p:cNvPicPr>
            <a:picLocks noChangeAspect="1"/>
          </p:cNvPicPr>
          <p:nvPr/>
        </p:nvPicPr>
        <p:blipFill>
          <a:blip r:embed="rId3"/>
          <a:stretch>
            <a:fillRect/>
          </a:stretch>
        </p:blipFill>
        <p:spPr>
          <a:xfrm>
            <a:off x="1976784" y="1466850"/>
            <a:ext cx="8792986" cy="4440774"/>
          </a:xfrm>
          <a:prstGeom prst="rect">
            <a:avLst/>
          </a:prstGeom>
        </p:spPr>
      </p:pic>
    </p:spTree>
    <p:extLst>
      <p:ext uri="{BB962C8B-B14F-4D97-AF65-F5344CB8AC3E}">
        <p14:creationId xmlns:p14="http://schemas.microsoft.com/office/powerpoint/2010/main" val="839847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94338" y="273676"/>
            <a:ext cx="6069168"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Image features: harmonization</a:t>
            </a:r>
            <a:endParaRPr lang="en-US" dirty="0"/>
          </a:p>
        </p:txBody>
      </p:sp>
      <p:sp>
        <p:nvSpPr>
          <p:cNvPr id="8" name="TextBox 7">
            <a:extLst>
              <a:ext uri="{FF2B5EF4-FFF2-40B4-BE49-F238E27FC236}">
                <a16:creationId xmlns:a16="http://schemas.microsoft.com/office/drawing/2014/main" id="{7F2F1283-A36D-36CD-72E9-75895F37A3C8}"/>
              </a:ext>
            </a:extLst>
          </p:cNvPr>
          <p:cNvSpPr txBox="1"/>
          <p:nvPr/>
        </p:nvSpPr>
        <p:spPr>
          <a:xfrm>
            <a:off x="1164492" y="1080520"/>
            <a:ext cx="10665070" cy="5632311"/>
          </a:xfrm>
          <a:prstGeom prst="rect">
            <a:avLst/>
          </a:prstGeom>
          <a:noFill/>
        </p:spPr>
        <p:txBody>
          <a:bodyPr wrap="square" rtlCol="0">
            <a:spAutoFit/>
          </a:bodyPr>
          <a:lstStyle/>
          <a:p>
            <a:r>
              <a:rPr lang="en-US" dirty="0"/>
              <a:t>Is raw data OK?</a:t>
            </a:r>
          </a:p>
          <a:p>
            <a:endParaRPr lang="en-US" dirty="0"/>
          </a:p>
          <a:p>
            <a:r>
              <a:rPr lang="en-US" dirty="0"/>
              <a:t>Is harmonized always better?</a:t>
            </a:r>
          </a:p>
          <a:p>
            <a:endParaRPr lang="en-US" dirty="0"/>
          </a:p>
          <a:p>
            <a:endParaRPr lang="en-US" dirty="0"/>
          </a:p>
          <a:p>
            <a:endParaRPr lang="en-US" dirty="0"/>
          </a:p>
          <a:p>
            <a:r>
              <a:rPr lang="en-US" b="1" dirty="0"/>
              <a:t>Challenge/Exercise: Identifying Potential Problems in Each Package</a:t>
            </a:r>
          </a:p>
          <a:p>
            <a:r>
              <a:rPr lang="en-US" dirty="0"/>
              <a:t>Take examples in the lesson material for harmonization.</a:t>
            </a:r>
          </a:p>
          <a:p>
            <a:r>
              <a:rPr lang="en-US" dirty="0"/>
              <a:t>Consider issues that might hinder your implementation with each package.</a:t>
            </a:r>
          </a:p>
          <a:p>
            <a:endParaRPr lang="en-US" dirty="0"/>
          </a:p>
          <a:p>
            <a:endParaRPr lang="en-US" dirty="0"/>
          </a:p>
          <a:p>
            <a:r>
              <a:rPr lang="en-US" dirty="0"/>
              <a:t>   </a:t>
            </a:r>
          </a:p>
          <a:p>
            <a:endParaRPr lang="en-US" dirty="0"/>
          </a:p>
          <a:p>
            <a:endParaRPr lang="en-US" dirty="0"/>
          </a:p>
          <a:p>
            <a:endParaRPr lang="en-US" dirty="0"/>
          </a:p>
          <a:p>
            <a:r>
              <a:rPr lang="en-US" dirty="0"/>
              <a:t>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515069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94338" y="273676"/>
            <a:ext cx="6069168"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Preparing images for ML</a:t>
            </a:r>
            <a:endParaRPr lang="en-US" dirty="0"/>
          </a:p>
        </p:txBody>
      </p:sp>
      <p:sp>
        <p:nvSpPr>
          <p:cNvPr id="8" name="TextBox 7">
            <a:extLst>
              <a:ext uri="{FF2B5EF4-FFF2-40B4-BE49-F238E27FC236}">
                <a16:creationId xmlns:a16="http://schemas.microsoft.com/office/drawing/2014/main" id="{7F2F1283-A36D-36CD-72E9-75895F37A3C8}"/>
              </a:ext>
            </a:extLst>
          </p:cNvPr>
          <p:cNvSpPr txBox="1"/>
          <p:nvPr/>
        </p:nvSpPr>
        <p:spPr>
          <a:xfrm>
            <a:off x="1164492" y="1080520"/>
            <a:ext cx="10665070" cy="5355312"/>
          </a:xfrm>
          <a:prstGeom prst="rect">
            <a:avLst/>
          </a:prstGeom>
          <a:noFill/>
        </p:spPr>
        <p:txBody>
          <a:bodyPr wrap="square" rtlCol="0">
            <a:spAutoFit/>
          </a:bodyPr>
          <a:lstStyle/>
          <a:p>
            <a:r>
              <a:rPr lang="en-US" b="1" dirty="0"/>
              <a:t>Key Points</a:t>
            </a:r>
          </a:p>
          <a:p>
            <a:endParaRPr lang="en-US" b="1" dirty="0"/>
          </a:p>
          <a:p>
            <a:endParaRPr lang="en-US" b="1" dirty="0"/>
          </a:p>
          <a:p>
            <a:pPr>
              <a:buFont typeface="Arial" panose="020B0604020202020204" pitchFamily="34" charset="0"/>
              <a:buChar char="•"/>
            </a:pPr>
            <a:r>
              <a:rPr lang="en-US" dirty="0"/>
              <a:t>Direct knowledge of specific data cannot be substituted</a:t>
            </a:r>
          </a:p>
          <a:p>
            <a:pPr>
              <a:buFont typeface="Arial" panose="020B0604020202020204" pitchFamily="34" charset="0"/>
              <a:buChar char="•"/>
            </a:pPr>
            <a:endParaRPr lang="en-US" dirty="0"/>
          </a:p>
          <a:p>
            <a:pPr>
              <a:buFont typeface="Arial" panose="020B0604020202020204" pitchFamily="34" charset="0"/>
              <a:buChar char="•"/>
            </a:pPr>
            <a:r>
              <a:rPr lang="en-US" dirty="0"/>
              <a:t>Statistical analysis is essential to detect and mitigate biases in patient distribution</a:t>
            </a:r>
          </a:p>
          <a:p>
            <a:pPr>
              <a:buFont typeface="Arial" panose="020B0604020202020204" pitchFamily="34" charset="0"/>
              <a:buChar char="•"/>
            </a:pPr>
            <a:endParaRPr lang="en-US" dirty="0"/>
          </a:p>
          <a:p>
            <a:pPr>
              <a:buFont typeface="Arial" panose="020B0604020202020204" pitchFamily="34" charset="0"/>
              <a:buChar char="•"/>
            </a:pPr>
            <a:r>
              <a:rPr lang="en-US" dirty="0"/>
              <a:t>Verify if derived data aligns with known clinical realities through statistical examination</a:t>
            </a:r>
          </a:p>
          <a:p>
            <a:pPr>
              <a:buFont typeface="Arial" panose="020B0604020202020204" pitchFamily="34" charset="0"/>
              <a:buChar char="•"/>
            </a:pPr>
            <a:endParaRPr lang="en-US" dirty="0"/>
          </a:p>
          <a:p>
            <a:pPr>
              <a:buFont typeface="Arial" panose="020B0604020202020204" pitchFamily="34" charset="0"/>
              <a:buChar char="•"/>
            </a:pPr>
            <a:r>
              <a:rPr lang="en-US" dirty="0"/>
              <a:t>Evaluate the validity and utility of data augmentation methods before applying them</a:t>
            </a:r>
          </a:p>
          <a:p>
            <a:pPr>
              <a:buFont typeface="Arial" panose="020B0604020202020204" pitchFamily="34" charset="0"/>
              <a:buChar char="•"/>
            </a:pPr>
            <a:endParaRPr lang="en-US" dirty="0"/>
          </a:p>
          <a:p>
            <a:pPr>
              <a:buFont typeface="Arial" panose="020B0604020202020204" pitchFamily="34" charset="0"/>
              <a:buChar char="•"/>
            </a:pPr>
            <a:r>
              <a:rPr lang="en-US" dirty="0"/>
              <a:t>Radiomics enables the use of mathematical image qualities as features</a:t>
            </a:r>
          </a:p>
          <a:p>
            <a:pPr>
              <a:buFont typeface="Arial" panose="020B0604020202020204" pitchFamily="34" charset="0"/>
              <a:buChar char="•"/>
            </a:pPr>
            <a:endParaRPr lang="en-US" dirty="0"/>
          </a:p>
          <a:p>
            <a:pPr>
              <a:buFont typeface="Arial" panose="020B0604020202020204" pitchFamily="34" charset="0"/>
              <a:buChar char="•"/>
            </a:pPr>
            <a:r>
              <a:rPr lang="en-US" dirty="0"/>
              <a:t>There are several accessible pipelines for volumetrics and radiomics</a:t>
            </a:r>
          </a:p>
          <a:p>
            <a:pPr>
              <a:buFont typeface="Arial" panose="020B0604020202020204" pitchFamily="34" charset="0"/>
              <a:buChar char="•"/>
            </a:pPr>
            <a:endParaRPr lang="en-US" dirty="0"/>
          </a:p>
          <a:p>
            <a:pPr>
              <a:buFont typeface="Arial" panose="020B0604020202020204" pitchFamily="34" charset="0"/>
              <a:buChar char="•"/>
            </a:pPr>
            <a:r>
              <a:rPr lang="en-US" dirty="0"/>
              <a:t>Data from different machines (or even the same machines with different settings) often requires harmonization, achievable through coding and the use of existing libraries</a:t>
            </a:r>
          </a:p>
          <a:p>
            <a:endParaRPr lang="en-US" dirty="0"/>
          </a:p>
          <a:p>
            <a:endParaRPr lang="en-US" dirty="0"/>
          </a:p>
        </p:txBody>
      </p:sp>
    </p:spTree>
    <p:extLst>
      <p:ext uri="{BB962C8B-B14F-4D97-AF65-F5344CB8AC3E}">
        <p14:creationId xmlns:p14="http://schemas.microsoft.com/office/powerpoint/2010/main" val="713138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Augmenting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Transformations: functions, </a:t>
            </a:r>
            <a:r>
              <a:rPr lang="en-US" sz="2400" b="1" dirty="0"/>
              <a:t>some</a:t>
            </a:r>
            <a:r>
              <a:rPr lang="en-US" sz="2400" dirty="0"/>
              <a:t> can make 'augmented data':</a:t>
            </a:r>
            <a:endParaRPr lang="en-US" dirty="0"/>
          </a:p>
          <a:p>
            <a:r>
              <a:rPr lang="en-US" dirty="0"/>
              <a:t> note differences in medical meaning of transformed images</a:t>
            </a:r>
            <a:endParaRPr lang="en-US"/>
          </a:p>
        </p:txBody>
      </p:sp>
      <p:pic>
        <p:nvPicPr>
          <p:cNvPr id="6" name="Picture 6">
            <a:extLst>
              <a:ext uri="{FF2B5EF4-FFF2-40B4-BE49-F238E27FC236}">
                <a16:creationId xmlns:a16="http://schemas.microsoft.com/office/drawing/2014/main" id="{89096020-1012-9D10-B568-2D71C92BED5E}"/>
              </a:ext>
            </a:extLst>
          </p:cNvPr>
          <p:cNvPicPr>
            <a:picLocks noChangeAspect="1"/>
          </p:cNvPicPr>
          <p:nvPr/>
        </p:nvPicPr>
        <p:blipFill>
          <a:blip r:embed="rId3"/>
          <a:stretch>
            <a:fillRect/>
          </a:stretch>
        </p:blipFill>
        <p:spPr>
          <a:xfrm>
            <a:off x="349047" y="2205878"/>
            <a:ext cx="4101278" cy="3331146"/>
          </a:xfrm>
          <a:prstGeom prst="rect">
            <a:avLst/>
          </a:prstGeom>
        </p:spPr>
      </p:pic>
      <p:pic>
        <p:nvPicPr>
          <p:cNvPr id="7" name="Picture 8">
            <a:extLst>
              <a:ext uri="{FF2B5EF4-FFF2-40B4-BE49-F238E27FC236}">
                <a16:creationId xmlns:a16="http://schemas.microsoft.com/office/drawing/2014/main" id="{6DD3858A-1FA2-C26D-24C5-7FEAC75CEEE0}"/>
              </a:ext>
            </a:extLst>
          </p:cNvPr>
          <p:cNvPicPr>
            <a:picLocks noChangeAspect="1"/>
          </p:cNvPicPr>
          <p:nvPr/>
        </p:nvPicPr>
        <p:blipFill>
          <a:blip r:embed="rId3"/>
          <a:stretch>
            <a:fillRect/>
          </a:stretch>
        </p:blipFill>
        <p:spPr>
          <a:xfrm>
            <a:off x="4656803" y="2205877"/>
            <a:ext cx="2746575" cy="3337292"/>
          </a:xfrm>
          <a:prstGeom prst="rect">
            <a:avLst/>
          </a:prstGeom>
        </p:spPr>
      </p:pic>
      <p:pic>
        <p:nvPicPr>
          <p:cNvPr id="9" name="Picture 9">
            <a:extLst>
              <a:ext uri="{FF2B5EF4-FFF2-40B4-BE49-F238E27FC236}">
                <a16:creationId xmlns:a16="http://schemas.microsoft.com/office/drawing/2014/main" id="{0426FB23-B2CC-81A3-B009-42B8149B3750}"/>
              </a:ext>
            </a:extLst>
          </p:cNvPr>
          <p:cNvPicPr>
            <a:picLocks noChangeAspect="1"/>
          </p:cNvPicPr>
          <p:nvPr/>
        </p:nvPicPr>
        <p:blipFill>
          <a:blip r:embed="rId3"/>
          <a:stretch>
            <a:fillRect/>
          </a:stretch>
        </p:blipFill>
        <p:spPr>
          <a:xfrm flipH="1">
            <a:off x="7824936" y="2214013"/>
            <a:ext cx="4076700" cy="3312712"/>
          </a:xfrm>
          <a:prstGeom prst="rect">
            <a:avLst/>
          </a:prstGeom>
        </p:spPr>
      </p:pic>
      <p:sp>
        <p:nvSpPr>
          <p:cNvPr id="3" name="TextBox 2">
            <a:extLst>
              <a:ext uri="{FF2B5EF4-FFF2-40B4-BE49-F238E27FC236}">
                <a16:creationId xmlns:a16="http://schemas.microsoft.com/office/drawing/2014/main" id="{B2170B93-49B7-4542-3E72-396A3D128417}"/>
              </a:ext>
            </a:extLst>
          </p:cNvPr>
          <p:cNvSpPr txBox="1"/>
          <p:nvPr/>
        </p:nvSpPr>
        <p:spPr>
          <a:xfrm>
            <a:off x="1628205" y="5978769"/>
            <a:ext cx="11736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Normal?</a:t>
            </a:r>
          </a:p>
        </p:txBody>
      </p:sp>
      <p:sp>
        <p:nvSpPr>
          <p:cNvPr id="8" name="TextBox 7">
            <a:extLst>
              <a:ext uri="{FF2B5EF4-FFF2-40B4-BE49-F238E27FC236}">
                <a16:creationId xmlns:a16="http://schemas.microsoft.com/office/drawing/2014/main" id="{24ED797B-41D8-1746-B345-363C648C3BD2}"/>
              </a:ext>
            </a:extLst>
          </p:cNvPr>
          <p:cNvSpPr txBox="1"/>
          <p:nvPr/>
        </p:nvSpPr>
        <p:spPr>
          <a:xfrm>
            <a:off x="4923692" y="5978769"/>
            <a:ext cx="25413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Questionable?</a:t>
            </a:r>
          </a:p>
        </p:txBody>
      </p:sp>
      <p:sp>
        <p:nvSpPr>
          <p:cNvPr id="10" name="TextBox 9">
            <a:extLst>
              <a:ext uri="{FF2B5EF4-FFF2-40B4-BE49-F238E27FC236}">
                <a16:creationId xmlns:a16="http://schemas.microsoft.com/office/drawing/2014/main" id="{053E52F4-942E-E511-D78F-D4AE5B4BE620}"/>
              </a:ext>
            </a:extLst>
          </p:cNvPr>
          <p:cNvSpPr txBox="1"/>
          <p:nvPr/>
        </p:nvSpPr>
        <p:spPr>
          <a:xfrm>
            <a:off x="8010769" y="5978769"/>
            <a:ext cx="3322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Situs inversus/dextrocardia?</a:t>
            </a:r>
          </a:p>
        </p:txBody>
      </p:sp>
    </p:spTree>
    <p:extLst>
      <p:ext uri="{BB962C8B-B14F-4D97-AF65-F5344CB8AC3E}">
        <p14:creationId xmlns:p14="http://schemas.microsoft.com/office/powerpoint/2010/main" val="3444935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89551" y="186483"/>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929004"/>
            <a:ext cx="101938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Preparing images for </a:t>
            </a:r>
            <a:r>
              <a:rPr lang="en-US" sz="2400" b="1" dirty="0"/>
              <a:t>supervised </a:t>
            </a:r>
            <a:r>
              <a:rPr lang="en-US" sz="2400" dirty="0"/>
              <a:t>machine learning: a practical path</a:t>
            </a:r>
          </a:p>
        </p:txBody>
      </p:sp>
      <p:sp>
        <p:nvSpPr>
          <p:cNvPr id="3" name="TextBox 2">
            <a:extLst>
              <a:ext uri="{FF2B5EF4-FFF2-40B4-BE49-F238E27FC236}">
                <a16:creationId xmlns:a16="http://schemas.microsoft.com/office/drawing/2014/main" id="{B2170B93-49B7-4542-3E72-396A3D128417}"/>
              </a:ext>
            </a:extLst>
          </p:cNvPr>
          <p:cNvSpPr txBox="1"/>
          <p:nvPr/>
        </p:nvSpPr>
        <p:spPr>
          <a:xfrm>
            <a:off x="1761091" y="1609970"/>
            <a:ext cx="8896419" cy="55348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dirty="0">
                <a:ea typeface="+mn-lt"/>
                <a:cs typeface="+mn-lt"/>
              </a:rPr>
              <a:t>1. check some images by hand (quality, content, surprises)</a:t>
            </a:r>
            <a:endParaRPr lang="en-US" sz="2000" dirty="0"/>
          </a:p>
          <a:p>
            <a:pPr>
              <a:lnSpc>
                <a:spcPct val="150000"/>
              </a:lnSpc>
            </a:pPr>
            <a:r>
              <a:rPr lang="en-US" sz="2000" dirty="0">
                <a:ea typeface="+mn-lt"/>
                <a:cs typeface="+mn-lt"/>
              </a:rPr>
              <a:t>2. check some of labeling by hand (quality, content, surprises)</a:t>
            </a:r>
            <a:endParaRPr lang="en-US" sz="2000" dirty="0"/>
          </a:p>
          <a:p>
            <a:pPr>
              <a:lnSpc>
                <a:spcPct val="150000"/>
              </a:lnSpc>
            </a:pPr>
            <a:r>
              <a:rPr lang="en-US" sz="2000" dirty="0">
                <a:ea typeface="+mn-lt"/>
                <a:cs typeface="+mn-lt"/>
              </a:rPr>
              <a:t>3. diversity check by obvious protected classes (can be in images or labels)</a:t>
            </a:r>
            <a:endParaRPr lang="en-US" sz="2000" dirty="0"/>
          </a:p>
          <a:p>
            <a:pPr>
              <a:lnSpc>
                <a:spcPct val="150000"/>
              </a:lnSpc>
            </a:pPr>
            <a:r>
              <a:rPr lang="en-US" sz="2000" dirty="0">
                <a:ea typeface="+mn-lt"/>
                <a:cs typeface="+mn-lt"/>
              </a:rPr>
              <a:t>4. conversion to lossless format?</a:t>
            </a:r>
            <a:endParaRPr lang="en-US" dirty="0"/>
          </a:p>
          <a:p>
            <a:pPr>
              <a:lnSpc>
                <a:spcPct val="150000"/>
              </a:lnSpc>
            </a:pPr>
            <a:r>
              <a:rPr lang="en-US" sz="2000" dirty="0">
                <a:ea typeface="+mn-lt"/>
                <a:cs typeface="+mn-lt"/>
              </a:rPr>
              <a:t>5. anonymization can include inside images (OCR (optical character recognition) time?)</a:t>
            </a:r>
            <a:endParaRPr lang="en-US" sz="2000" dirty="0"/>
          </a:p>
          <a:p>
            <a:pPr>
              <a:lnSpc>
                <a:spcPct val="150000"/>
              </a:lnSpc>
            </a:pPr>
            <a:r>
              <a:rPr lang="en-US" sz="2000" dirty="0">
                <a:ea typeface="+mn-lt"/>
                <a:cs typeface="+mn-lt"/>
              </a:rPr>
              <a:t>6. decide what in images is important, consider cropped versions?</a:t>
            </a:r>
            <a:endParaRPr lang="en-US" sz="2000" dirty="0"/>
          </a:p>
          <a:p>
            <a:pPr>
              <a:lnSpc>
                <a:spcPct val="150000"/>
              </a:lnSpc>
            </a:pPr>
            <a:r>
              <a:rPr lang="en-US" sz="2000" dirty="0">
                <a:ea typeface="+mn-lt"/>
                <a:cs typeface="+mn-lt"/>
              </a:rPr>
              <a:t>7. normalizations: size, histogram, other, 'centering' in some cases only</a:t>
            </a:r>
            <a:endParaRPr lang="en-US" sz="2000" dirty="0"/>
          </a:p>
          <a:p>
            <a:pPr>
              <a:lnSpc>
                <a:spcPct val="150000"/>
              </a:lnSpc>
            </a:pPr>
            <a:r>
              <a:rPr lang="en-US" sz="2000" dirty="0">
                <a:ea typeface="+mn-lt"/>
                <a:cs typeface="+mn-lt"/>
              </a:rPr>
              <a:t>8. re-examine some images by hand for resize and other artifacts</a:t>
            </a:r>
          </a:p>
          <a:p>
            <a:pPr>
              <a:lnSpc>
                <a:spcPct val="150000"/>
              </a:lnSpc>
            </a:pPr>
            <a:r>
              <a:rPr lang="en-US" sz="2000" dirty="0">
                <a:ea typeface="+mn-lt"/>
                <a:cs typeface="+mn-lt"/>
              </a:rPr>
              <a:t>9. dataset harmonizations?</a:t>
            </a:r>
            <a:endParaRPr lang="en-US" sz="2000" dirty="0"/>
          </a:p>
          <a:p>
            <a:pPr>
              <a:lnSpc>
                <a:spcPct val="150000"/>
              </a:lnSpc>
            </a:pPr>
            <a:r>
              <a:rPr lang="en-US" sz="2000" dirty="0">
                <a:ea typeface="+mn-lt"/>
                <a:cs typeface="+mn-lt"/>
              </a:rPr>
              <a:t>10. augmented data creation</a:t>
            </a:r>
            <a:endParaRPr lang="en-US" sz="2000" dirty="0"/>
          </a:p>
          <a:p>
            <a:pPr algn="l">
              <a:lnSpc>
                <a:spcPct val="150000"/>
              </a:lnSpc>
            </a:pPr>
            <a:endParaRPr lang="en-US" dirty="0"/>
          </a:p>
        </p:txBody>
      </p:sp>
    </p:spTree>
    <p:extLst>
      <p:ext uri="{BB962C8B-B14F-4D97-AF65-F5344CB8AC3E}">
        <p14:creationId xmlns:p14="http://schemas.microsoft.com/office/powerpoint/2010/main" val="149212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Preparing images for </a:t>
            </a:r>
            <a:r>
              <a:rPr lang="en-US" sz="2400" b="1" dirty="0"/>
              <a:t>unsupervised</a:t>
            </a:r>
            <a:r>
              <a:rPr lang="en-US" sz="2400" dirty="0"/>
              <a:t> machine learning</a:t>
            </a:r>
            <a:endParaRPr lang="en-US" dirty="0"/>
          </a:p>
          <a:p>
            <a:r>
              <a:rPr lang="en-US" sz="2400" dirty="0"/>
              <a:t>and other algorithms like segmentation, ICA or PCA (independent or principal component analysis) etc.: a practical path</a:t>
            </a:r>
            <a:endParaRPr lang="en-US" dirty="0"/>
          </a:p>
        </p:txBody>
      </p:sp>
      <p:sp>
        <p:nvSpPr>
          <p:cNvPr id="3" name="TextBox 2">
            <a:extLst>
              <a:ext uri="{FF2B5EF4-FFF2-40B4-BE49-F238E27FC236}">
                <a16:creationId xmlns:a16="http://schemas.microsoft.com/office/drawing/2014/main" id="{B2170B93-49B7-4542-3E72-396A3D128417}"/>
              </a:ext>
            </a:extLst>
          </p:cNvPr>
          <p:cNvSpPr txBox="1"/>
          <p:nvPr/>
        </p:nvSpPr>
        <p:spPr>
          <a:xfrm>
            <a:off x="1802034" y="2246481"/>
            <a:ext cx="8896419" cy="46115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dirty="0">
                <a:ea typeface="+mn-lt"/>
                <a:cs typeface="+mn-lt"/>
              </a:rPr>
              <a:t>1. consider algorithm itself e.g. segmentation algorithms may not benefit from extra data or is the angle an important feature to find?</a:t>
            </a:r>
            <a:endParaRPr lang="en-US" sz="2000" dirty="0"/>
          </a:p>
          <a:p>
            <a:pPr>
              <a:lnSpc>
                <a:spcPct val="150000"/>
              </a:lnSpc>
            </a:pPr>
            <a:r>
              <a:rPr lang="en-US" sz="2000" dirty="0">
                <a:ea typeface="+mn-lt"/>
                <a:cs typeface="+mn-lt"/>
              </a:rPr>
              <a:t>2. anonymization can include inside images (OCR time?)</a:t>
            </a:r>
            <a:endParaRPr lang="en-US" sz="2000" dirty="0"/>
          </a:p>
          <a:p>
            <a:pPr>
              <a:lnSpc>
                <a:spcPct val="150000"/>
              </a:lnSpc>
            </a:pPr>
            <a:r>
              <a:rPr lang="en-US" sz="2000" dirty="0">
                <a:ea typeface="+mn-lt"/>
                <a:cs typeface="+mn-lt"/>
              </a:rPr>
              <a:t>3. conversion to lossless format?</a:t>
            </a:r>
            <a:endParaRPr lang="en-US" sz="2000" dirty="0"/>
          </a:p>
          <a:p>
            <a:pPr>
              <a:lnSpc>
                <a:spcPct val="150000"/>
              </a:lnSpc>
            </a:pPr>
            <a:r>
              <a:rPr lang="en-US" sz="2000" dirty="0">
                <a:ea typeface="+mn-lt"/>
                <a:cs typeface="+mn-lt"/>
              </a:rPr>
              <a:t>4. decide what in images is important, consider cropped versions?</a:t>
            </a:r>
            <a:endParaRPr lang="en-US" sz="2000" dirty="0"/>
          </a:p>
          <a:p>
            <a:pPr>
              <a:lnSpc>
                <a:spcPct val="150000"/>
              </a:lnSpc>
            </a:pPr>
            <a:r>
              <a:rPr lang="en-US" sz="2000" dirty="0">
                <a:ea typeface="+mn-lt"/>
                <a:cs typeface="+mn-lt"/>
              </a:rPr>
              <a:t>5. maybe normalizations: size, histogram, other, </a:t>
            </a:r>
          </a:p>
          <a:p>
            <a:pPr>
              <a:lnSpc>
                <a:spcPct val="150000"/>
              </a:lnSpc>
            </a:pPr>
            <a:r>
              <a:rPr lang="en-US" sz="2000" dirty="0">
                <a:ea typeface="+mn-lt"/>
                <a:cs typeface="+mn-lt"/>
              </a:rPr>
              <a:t>6. re-examine some images by hand for resize and other artifacts</a:t>
            </a:r>
            <a:endParaRPr lang="en-US" sz="2000" dirty="0"/>
          </a:p>
          <a:p>
            <a:pPr>
              <a:lnSpc>
                <a:spcPct val="150000"/>
              </a:lnSpc>
            </a:pPr>
            <a:r>
              <a:rPr lang="en-US" sz="2000" dirty="0">
                <a:ea typeface="+mn-lt"/>
                <a:cs typeface="+mn-lt"/>
              </a:rPr>
              <a:t>7. possibly augmented data creation</a:t>
            </a:r>
          </a:p>
          <a:p>
            <a:pPr>
              <a:lnSpc>
                <a:spcPct val="150000"/>
              </a:lnSpc>
            </a:pPr>
            <a:r>
              <a:rPr lang="en-US" sz="2000" dirty="0">
                <a:ea typeface="+mn-lt"/>
                <a:cs typeface="+mn-lt"/>
              </a:rPr>
              <a:t>8. dataset harmonization concerns if multi-dataset </a:t>
            </a:r>
            <a:endParaRPr lang="en-US" sz="2000" dirty="0"/>
          </a:p>
          <a:p>
            <a:pPr algn="l">
              <a:lnSpc>
                <a:spcPct val="150000"/>
              </a:lnSpc>
            </a:pPr>
            <a:endParaRPr lang="en-US" dirty="0"/>
          </a:p>
        </p:txBody>
      </p:sp>
    </p:spTree>
    <p:extLst>
      <p:ext uri="{BB962C8B-B14F-4D97-AF65-F5344CB8AC3E}">
        <p14:creationId xmlns:p14="http://schemas.microsoft.com/office/powerpoint/2010/main" val="155009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p>
          <a:p>
            <a:r>
              <a:rPr lang="en-US" sz="2400" dirty="0"/>
              <a:t>Augmented data why or why not?</a:t>
            </a:r>
            <a:endParaRPr lang="en-US" sz="2400" b="1" dirty="0"/>
          </a:p>
        </p:txBody>
      </p:sp>
      <p:sp>
        <p:nvSpPr>
          <p:cNvPr id="4" name="TextBox 3">
            <a:extLst>
              <a:ext uri="{FF2B5EF4-FFF2-40B4-BE49-F238E27FC236}">
                <a16:creationId xmlns:a16="http://schemas.microsoft.com/office/drawing/2014/main" id="{2834045A-28D6-697B-9568-BC1FC0954AE8}"/>
              </a:ext>
            </a:extLst>
          </p:cNvPr>
          <p:cNvSpPr txBox="1"/>
          <p:nvPr/>
        </p:nvSpPr>
        <p:spPr>
          <a:xfrm>
            <a:off x="1014121" y="2033285"/>
            <a:ext cx="1052597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Why:</a:t>
            </a:r>
          </a:p>
          <a:p>
            <a:endParaRPr lang="en-US" sz="2400" dirty="0"/>
          </a:p>
          <a:p>
            <a:pPr marL="342900" indent="-342900">
              <a:buFont typeface="Arial"/>
              <a:buChar char="•"/>
            </a:pPr>
            <a:r>
              <a:rPr lang="en-US" sz="2400" dirty="0"/>
              <a:t>Depending upon your algorithm you need enough data per label</a:t>
            </a:r>
          </a:p>
          <a:p>
            <a:pPr marL="342900" indent="-342900">
              <a:buFont typeface="Arial"/>
              <a:buChar char="•"/>
            </a:pPr>
            <a:r>
              <a:rPr lang="en-US" sz="2400" dirty="0"/>
              <a:t>Can help with over-fitting</a:t>
            </a:r>
          </a:p>
          <a:p>
            <a:pPr marL="342900" indent="-342900">
              <a:buFont typeface="Arial"/>
              <a:buChar char="•"/>
            </a:pPr>
            <a:r>
              <a:rPr lang="en-US" sz="2400" dirty="0"/>
              <a:t>Sometimes simpler than fancy geometrical algorithms for data that should be nearly rotationally invariant</a:t>
            </a:r>
          </a:p>
          <a:p>
            <a:pPr marL="342900" indent="-342900">
              <a:buFont typeface="Arial"/>
              <a:buChar char="•"/>
            </a:pPr>
            <a:endParaRPr lang="en-US" sz="2400" dirty="0"/>
          </a:p>
          <a:p>
            <a:r>
              <a:rPr lang="en-US" sz="2400" dirty="0"/>
              <a:t>Why not:</a:t>
            </a:r>
          </a:p>
          <a:p>
            <a:pPr marL="342900" indent="-342900">
              <a:buFont typeface="Arial"/>
              <a:buChar char="•"/>
            </a:pPr>
            <a:r>
              <a:rPr lang="en-US" sz="2400" dirty="0"/>
              <a:t>Fallacy of more data is always better</a:t>
            </a:r>
          </a:p>
          <a:p>
            <a:pPr marL="342900" indent="-342900">
              <a:buFont typeface="Arial"/>
              <a:buChar char="•"/>
            </a:pPr>
            <a:r>
              <a:rPr lang="en-US" sz="2400" dirty="0"/>
              <a:t>No domain knowledge</a:t>
            </a:r>
          </a:p>
        </p:txBody>
      </p:sp>
    </p:spTree>
    <p:extLst>
      <p:ext uri="{BB962C8B-B14F-4D97-AF65-F5344CB8AC3E}">
        <p14:creationId xmlns:p14="http://schemas.microsoft.com/office/powerpoint/2010/main" val="3079154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Preparing images for machine learning: augmentation</a:t>
            </a:r>
          </a:p>
        </p:txBody>
      </p:sp>
      <p:sp>
        <p:nvSpPr>
          <p:cNvPr id="3" name="TextBox 2">
            <a:extLst>
              <a:ext uri="{FF2B5EF4-FFF2-40B4-BE49-F238E27FC236}">
                <a16:creationId xmlns:a16="http://schemas.microsoft.com/office/drawing/2014/main" id="{B2170B93-49B7-4542-3E72-396A3D128417}"/>
              </a:ext>
            </a:extLst>
          </p:cNvPr>
          <p:cNvSpPr txBox="1"/>
          <p:nvPr/>
        </p:nvSpPr>
        <p:spPr>
          <a:xfrm>
            <a:off x="2015252" y="1787769"/>
            <a:ext cx="8696848" cy="2272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Augmented data:</a:t>
            </a:r>
            <a:endParaRPr lang="en-US"/>
          </a:p>
          <a:p>
            <a:endParaRPr lang="en-US" sz="2000" dirty="0"/>
          </a:p>
          <a:p>
            <a:r>
              <a:rPr lang="en-US" sz="2000" dirty="0">
                <a:ea typeface="+mn-lt"/>
                <a:cs typeface="+mn-lt"/>
              </a:rPr>
              <a:t>0. consider balance of labels</a:t>
            </a:r>
          </a:p>
          <a:p>
            <a:r>
              <a:rPr lang="en-US" sz="2000" dirty="0">
                <a:ea typeface="+mn-lt"/>
                <a:cs typeface="+mn-lt"/>
              </a:rPr>
              <a:t>1. rotationally invariant versus variant</a:t>
            </a:r>
            <a:endParaRPr lang="en-US" sz="2000" dirty="0"/>
          </a:p>
          <a:p>
            <a:r>
              <a:rPr lang="en-US" sz="2000" dirty="0">
                <a:ea typeface="+mn-lt"/>
                <a:cs typeface="+mn-lt"/>
              </a:rPr>
              <a:t>2. </a:t>
            </a:r>
            <a:r>
              <a:rPr lang="en-US" sz="2000" dirty="0" err="1">
                <a:ea typeface="+mn-lt"/>
                <a:cs typeface="+mn-lt"/>
              </a:rPr>
              <a:t>affines</a:t>
            </a:r>
            <a:r>
              <a:rPr lang="en-US" sz="2000" dirty="0">
                <a:ea typeface="+mn-lt"/>
                <a:cs typeface="+mn-lt"/>
              </a:rPr>
              <a:t> and other transforms</a:t>
            </a:r>
            <a:endParaRPr lang="en-US"/>
          </a:p>
          <a:p>
            <a:endParaRPr lang="en-US"/>
          </a:p>
          <a:p>
            <a:pPr>
              <a:lnSpc>
                <a:spcPct val="150000"/>
              </a:lnSpc>
            </a:pPr>
            <a:endParaRPr lang="en-US" dirty="0"/>
          </a:p>
        </p:txBody>
      </p:sp>
      <p:sp>
        <p:nvSpPr>
          <p:cNvPr id="4" name="TextBox 3">
            <a:extLst>
              <a:ext uri="{FF2B5EF4-FFF2-40B4-BE49-F238E27FC236}">
                <a16:creationId xmlns:a16="http://schemas.microsoft.com/office/drawing/2014/main" id="{F461D651-E3E9-CE42-0FA7-2151F1CBC38B}"/>
              </a:ext>
            </a:extLst>
          </p:cNvPr>
          <p:cNvSpPr txBox="1"/>
          <p:nvPr/>
        </p:nvSpPr>
        <p:spPr>
          <a:xfrm>
            <a:off x="2068286" y="3320143"/>
            <a:ext cx="8204199"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200" dirty="0"/>
          </a:p>
          <a:p>
            <a:endParaRPr lang="en-US" sz="2200" dirty="0"/>
          </a:p>
          <a:p>
            <a:r>
              <a:rPr lang="en-US" sz="2200" dirty="0"/>
              <a:t>Transformations: functions over part or all of images</a:t>
            </a:r>
          </a:p>
          <a:p>
            <a:endParaRPr lang="en-US" sz="2200" dirty="0"/>
          </a:p>
          <a:p>
            <a:r>
              <a:rPr lang="en-US" sz="2200" dirty="0" err="1"/>
              <a:t>Affines</a:t>
            </a:r>
            <a:r>
              <a:rPr lang="en-US" sz="2200" dirty="0"/>
              <a:t>: technical definition versus programmer definition</a:t>
            </a:r>
          </a:p>
        </p:txBody>
      </p:sp>
    </p:spTree>
    <p:extLst>
      <p:ext uri="{BB962C8B-B14F-4D97-AF65-F5344CB8AC3E}">
        <p14:creationId xmlns:p14="http://schemas.microsoft.com/office/powerpoint/2010/main" val="4236644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703761" y="179450"/>
            <a:ext cx="5038536"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466761" y="891215"/>
            <a:ext cx="103208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Geometric are a subset of transformations</a:t>
            </a:r>
          </a:p>
          <a:p>
            <a:r>
              <a:rPr lang="en-US" sz="2400" dirty="0"/>
              <a:t>Affine transformations are a (sub)subset</a:t>
            </a:r>
            <a:endParaRPr lang="en-US" sz="2400" b="1" dirty="0"/>
          </a:p>
        </p:txBody>
      </p:sp>
      <p:pic>
        <p:nvPicPr>
          <p:cNvPr id="6" name="Picture 6">
            <a:extLst>
              <a:ext uri="{FF2B5EF4-FFF2-40B4-BE49-F238E27FC236}">
                <a16:creationId xmlns:a16="http://schemas.microsoft.com/office/drawing/2014/main" id="{89096020-1012-9D10-B568-2D71C92BED5E}"/>
              </a:ext>
            </a:extLst>
          </p:cNvPr>
          <p:cNvPicPr>
            <a:picLocks noChangeAspect="1"/>
          </p:cNvPicPr>
          <p:nvPr/>
        </p:nvPicPr>
        <p:blipFill>
          <a:blip r:embed="rId3"/>
          <a:stretch>
            <a:fillRect/>
          </a:stretch>
        </p:blipFill>
        <p:spPr>
          <a:xfrm>
            <a:off x="9477695" y="751658"/>
            <a:ext cx="1717586" cy="1396839"/>
          </a:xfrm>
          <a:prstGeom prst="rect">
            <a:avLst/>
          </a:prstGeom>
        </p:spPr>
      </p:pic>
      <p:pic>
        <p:nvPicPr>
          <p:cNvPr id="7" name="Picture 8">
            <a:extLst>
              <a:ext uri="{FF2B5EF4-FFF2-40B4-BE49-F238E27FC236}">
                <a16:creationId xmlns:a16="http://schemas.microsoft.com/office/drawing/2014/main" id="{6DD3858A-1FA2-C26D-24C5-7FEAC75CEEE0}"/>
              </a:ext>
            </a:extLst>
          </p:cNvPr>
          <p:cNvPicPr>
            <a:picLocks noChangeAspect="1"/>
          </p:cNvPicPr>
          <p:nvPr/>
        </p:nvPicPr>
        <p:blipFill>
          <a:blip r:embed="rId3"/>
          <a:stretch>
            <a:fillRect/>
          </a:stretch>
        </p:blipFill>
        <p:spPr>
          <a:xfrm>
            <a:off x="4272547" y="4973826"/>
            <a:ext cx="831806" cy="1018729"/>
          </a:xfrm>
          <a:prstGeom prst="rect">
            <a:avLst/>
          </a:prstGeom>
        </p:spPr>
      </p:pic>
      <p:pic>
        <p:nvPicPr>
          <p:cNvPr id="9" name="Picture 9">
            <a:extLst>
              <a:ext uri="{FF2B5EF4-FFF2-40B4-BE49-F238E27FC236}">
                <a16:creationId xmlns:a16="http://schemas.microsoft.com/office/drawing/2014/main" id="{0426FB23-B2CC-81A3-B009-42B8149B3750}"/>
              </a:ext>
            </a:extLst>
          </p:cNvPr>
          <p:cNvPicPr>
            <a:picLocks noChangeAspect="1"/>
          </p:cNvPicPr>
          <p:nvPr/>
        </p:nvPicPr>
        <p:blipFill>
          <a:blip r:embed="rId3"/>
          <a:stretch>
            <a:fillRect/>
          </a:stretch>
        </p:blipFill>
        <p:spPr>
          <a:xfrm flipH="1">
            <a:off x="5695243" y="4975449"/>
            <a:ext cx="1263162" cy="1013686"/>
          </a:xfrm>
          <a:prstGeom prst="rect">
            <a:avLst/>
          </a:prstGeom>
        </p:spPr>
      </p:pic>
      <p:sp>
        <p:nvSpPr>
          <p:cNvPr id="4" name="TextBox 3">
            <a:extLst>
              <a:ext uri="{FF2B5EF4-FFF2-40B4-BE49-F238E27FC236}">
                <a16:creationId xmlns:a16="http://schemas.microsoft.com/office/drawing/2014/main" id="{2834045A-28D6-697B-9568-BC1FC0954AE8}"/>
              </a:ext>
            </a:extLst>
          </p:cNvPr>
          <p:cNvSpPr txBox="1"/>
          <p:nvPr/>
        </p:nvSpPr>
        <p:spPr>
          <a:xfrm>
            <a:off x="1997556" y="6214516"/>
            <a:ext cx="101938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Affine keeps lines and keeps parallel lines parallel</a:t>
            </a:r>
          </a:p>
        </p:txBody>
      </p:sp>
      <p:pic>
        <p:nvPicPr>
          <p:cNvPr id="3" name="Picture 7">
            <a:extLst>
              <a:ext uri="{FF2B5EF4-FFF2-40B4-BE49-F238E27FC236}">
                <a16:creationId xmlns:a16="http://schemas.microsoft.com/office/drawing/2014/main" id="{F29FA670-D3B9-BB9E-BB53-AFA4211EAF46}"/>
              </a:ext>
            </a:extLst>
          </p:cNvPr>
          <p:cNvPicPr>
            <a:picLocks noChangeAspect="1"/>
          </p:cNvPicPr>
          <p:nvPr/>
        </p:nvPicPr>
        <p:blipFill>
          <a:blip r:embed="rId4"/>
          <a:stretch>
            <a:fillRect/>
          </a:stretch>
        </p:blipFill>
        <p:spPr>
          <a:xfrm>
            <a:off x="8114788" y="3512057"/>
            <a:ext cx="1342944" cy="1111327"/>
          </a:xfrm>
          <a:prstGeom prst="rect">
            <a:avLst/>
          </a:prstGeom>
        </p:spPr>
      </p:pic>
      <p:pic>
        <p:nvPicPr>
          <p:cNvPr id="10" name="Picture 10">
            <a:extLst>
              <a:ext uri="{FF2B5EF4-FFF2-40B4-BE49-F238E27FC236}">
                <a16:creationId xmlns:a16="http://schemas.microsoft.com/office/drawing/2014/main" id="{01C4E8D2-60E4-14EB-CB55-E856910F7405}"/>
              </a:ext>
            </a:extLst>
          </p:cNvPr>
          <p:cNvPicPr>
            <a:picLocks noChangeAspect="1"/>
          </p:cNvPicPr>
          <p:nvPr/>
        </p:nvPicPr>
        <p:blipFill>
          <a:blip r:embed="rId5"/>
          <a:stretch>
            <a:fillRect/>
          </a:stretch>
        </p:blipFill>
        <p:spPr>
          <a:xfrm>
            <a:off x="2030417" y="3717677"/>
            <a:ext cx="1349458" cy="1124353"/>
          </a:xfrm>
          <a:prstGeom prst="rect">
            <a:avLst/>
          </a:prstGeom>
        </p:spPr>
      </p:pic>
      <p:pic>
        <p:nvPicPr>
          <p:cNvPr id="12" name="Picture 12">
            <a:extLst>
              <a:ext uri="{FF2B5EF4-FFF2-40B4-BE49-F238E27FC236}">
                <a16:creationId xmlns:a16="http://schemas.microsoft.com/office/drawing/2014/main" id="{A24B4321-066D-BFA0-B7DE-9694D1D475A5}"/>
              </a:ext>
            </a:extLst>
          </p:cNvPr>
          <p:cNvPicPr>
            <a:picLocks noChangeAspect="1"/>
          </p:cNvPicPr>
          <p:nvPr/>
        </p:nvPicPr>
        <p:blipFill>
          <a:blip r:embed="rId6"/>
          <a:stretch>
            <a:fillRect/>
          </a:stretch>
        </p:blipFill>
        <p:spPr>
          <a:xfrm>
            <a:off x="7498862" y="4978646"/>
            <a:ext cx="1232227" cy="1029837"/>
          </a:xfrm>
          <a:prstGeom prst="rect">
            <a:avLst/>
          </a:prstGeom>
        </p:spPr>
      </p:pic>
      <p:sp>
        <p:nvSpPr>
          <p:cNvPr id="8" name="TextBox 7">
            <a:extLst>
              <a:ext uri="{FF2B5EF4-FFF2-40B4-BE49-F238E27FC236}">
                <a16:creationId xmlns:a16="http://schemas.microsoft.com/office/drawing/2014/main" id="{ECE30DB8-6FB4-BADD-3AB4-547BA1A284A4}"/>
              </a:ext>
            </a:extLst>
          </p:cNvPr>
          <p:cNvSpPr txBox="1"/>
          <p:nvPr/>
        </p:nvSpPr>
        <p:spPr>
          <a:xfrm>
            <a:off x="4191000" y="40639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pic>
        <p:nvPicPr>
          <p:cNvPr id="11" name="Picture 12" descr="Background pattern&#10;&#10;Description automatically generated">
            <a:extLst>
              <a:ext uri="{FF2B5EF4-FFF2-40B4-BE49-F238E27FC236}">
                <a16:creationId xmlns:a16="http://schemas.microsoft.com/office/drawing/2014/main" id="{5A3BAB90-18D7-0903-BD39-6DE264550204}"/>
              </a:ext>
            </a:extLst>
          </p:cNvPr>
          <p:cNvPicPr>
            <a:picLocks noChangeAspect="1"/>
          </p:cNvPicPr>
          <p:nvPr/>
        </p:nvPicPr>
        <p:blipFill>
          <a:blip r:embed="rId7"/>
          <a:stretch>
            <a:fillRect/>
          </a:stretch>
        </p:blipFill>
        <p:spPr>
          <a:xfrm>
            <a:off x="4905829" y="2482006"/>
            <a:ext cx="1539724" cy="1228749"/>
          </a:xfrm>
          <a:prstGeom prst="rect">
            <a:avLst/>
          </a:prstGeom>
        </p:spPr>
      </p:pic>
    </p:spTree>
    <p:extLst>
      <p:ext uri="{BB962C8B-B14F-4D97-AF65-F5344CB8AC3E}">
        <p14:creationId xmlns:p14="http://schemas.microsoft.com/office/powerpoint/2010/main" val="555665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p>
          <a:p>
            <a:r>
              <a:rPr lang="en-US" sz="2400" dirty="0"/>
              <a:t>Affine exercise : let's augment some data</a:t>
            </a:r>
            <a:endParaRPr lang="en-US" sz="2400" b="1" dirty="0"/>
          </a:p>
        </p:txBody>
      </p:sp>
      <p:pic>
        <p:nvPicPr>
          <p:cNvPr id="6" name="Picture 6">
            <a:extLst>
              <a:ext uri="{FF2B5EF4-FFF2-40B4-BE49-F238E27FC236}">
                <a16:creationId xmlns:a16="http://schemas.microsoft.com/office/drawing/2014/main" id="{89096020-1012-9D10-B568-2D71C92BED5E}"/>
              </a:ext>
            </a:extLst>
          </p:cNvPr>
          <p:cNvPicPr>
            <a:picLocks noChangeAspect="1"/>
          </p:cNvPicPr>
          <p:nvPr/>
        </p:nvPicPr>
        <p:blipFill>
          <a:blip r:embed="rId3"/>
          <a:stretch>
            <a:fillRect/>
          </a:stretch>
        </p:blipFill>
        <p:spPr>
          <a:xfrm>
            <a:off x="349047" y="2205878"/>
            <a:ext cx="1717586" cy="1396839"/>
          </a:xfrm>
          <a:prstGeom prst="rect">
            <a:avLst/>
          </a:prstGeom>
        </p:spPr>
      </p:pic>
      <p:pic>
        <p:nvPicPr>
          <p:cNvPr id="7" name="Picture 8">
            <a:extLst>
              <a:ext uri="{FF2B5EF4-FFF2-40B4-BE49-F238E27FC236}">
                <a16:creationId xmlns:a16="http://schemas.microsoft.com/office/drawing/2014/main" id="{6DD3858A-1FA2-C26D-24C5-7FEAC75CEEE0}"/>
              </a:ext>
            </a:extLst>
          </p:cNvPr>
          <p:cNvPicPr>
            <a:picLocks noChangeAspect="1"/>
          </p:cNvPicPr>
          <p:nvPr/>
        </p:nvPicPr>
        <p:blipFill>
          <a:blip r:embed="rId3"/>
          <a:stretch>
            <a:fillRect/>
          </a:stretch>
        </p:blipFill>
        <p:spPr>
          <a:xfrm>
            <a:off x="2501059" y="2205877"/>
            <a:ext cx="1085806" cy="1324831"/>
          </a:xfrm>
          <a:prstGeom prst="rect">
            <a:avLst/>
          </a:prstGeom>
        </p:spPr>
      </p:pic>
      <p:pic>
        <p:nvPicPr>
          <p:cNvPr id="9" name="Picture 9">
            <a:extLst>
              <a:ext uri="{FF2B5EF4-FFF2-40B4-BE49-F238E27FC236}">
                <a16:creationId xmlns:a16="http://schemas.microsoft.com/office/drawing/2014/main" id="{0426FB23-B2CC-81A3-B009-42B8149B3750}"/>
              </a:ext>
            </a:extLst>
          </p:cNvPr>
          <p:cNvPicPr>
            <a:picLocks noChangeAspect="1"/>
          </p:cNvPicPr>
          <p:nvPr/>
        </p:nvPicPr>
        <p:blipFill>
          <a:blip r:embed="rId3"/>
          <a:stretch>
            <a:fillRect/>
          </a:stretch>
        </p:blipFill>
        <p:spPr>
          <a:xfrm flipH="1">
            <a:off x="4132166" y="2207500"/>
            <a:ext cx="1966547" cy="1599841"/>
          </a:xfrm>
          <a:prstGeom prst="rect">
            <a:avLst/>
          </a:prstGeom>
        </p:spPr>
      </p:pic>
      <p:sp>
        <p:nvSpPr>
          <p:cNvPr id="4" name="TextBox 3">
            <a:extLst>
              <a:ext uri="{FF2B5EF4-FFF2-40B4-BE49-F238E27FC236}">
                <a16:creationId xmlns:a16="http://schemas.microsoft.com/office/drawing/2014/main" id="{2834045A-28D6-697B-9568-BC1FC0954AE8}"/>
              </a:ext>
            </a:extLst>
          </p:cNvPr>
          <p:cNvSpPr txBox="1"/>
          <p:nvPr/>
        </p:nvSpPr>
        <p:spPr>
          <a:xfrm>
            <a:off x="910846" y="4383483"/>
            <a:ext cx="1062924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p>
          <a:p>
            <a:r>
              <a:rPr lang="en-US" sz="2400" dirty="0">
                <a:ea typeface="+mn-lt"/>
                <a:cs typeface="+mn-lt"/>
              </a:rPr>
              <a:t>Notebook with implementation:</a:t>
            </a:r>
          </a:p>
          <a:p>
            <a:endParaRPr lang="en-US" sz="2400" dirty="0">
              <a:ea typeface="+mn-lt"/>
              <a:cs typeface="+mn-lt"/>
            </a:endParaRPr>
          </a:p>
          <a:p>
            <a:r>
              <a:rPr lang="en-US" sz="2400" dirty="0">
                <a:ea typeface="+mn-lt"/>
                <a:cs typeface="+mn-lt"/>
              </a:rPr>
              <a:t>Please open the</a:t>
            </a:r>
            <a:r>
              <a:rPr lang="en-US" sz="2400" b="1" i="1" dirty="0">
                <a:ea typeface="+mn-lt"/>
                <a:cs typeface="+mn-lt"/>
              </a:rPr>
              <a:t> student</a:t>
            </a:r>
            <a:r>
              <a:rPr lang="en-US" sz="2400" dirty="0">
                <a:ea typeface="+mn-lt"/>
                <a:cs typeface="+mn-lt"/>
              </a:rPr>
              <a:t> </a:t>
            </a:r>
            <a:r>
              <a:rPr lang="en-US" sz="2400" dirty="0" err="1">
                <a:ea typeface="+mn-lt"/>
                <a:cs typeface="+mn-lt"/>
              </a:rPr>
              <a:t>Jupyter</a:t>
            </a:r>
            <a:r>
              <a:rPr lang="en-US" sz="2400" dirty="0">
                <a:ea typeface="+mn-lt"/>
                <a:cs typeface="+mn-lt"/>
              </a:rPr>
              <a:t> notebook in bonus lecture</a:t>
            </a:r>
          </a:p>
          <a:p>
            <a:endParaRPr lang="en-US" sz="2400" dirty="0"/>
          </a:p>
        </p:txBody>
      </p:sp>
    </p:spTree>
    <p:extLst>
      <p:ext uri="{BB962C8B-B14F-4D97-AF65-F5344CB8AC3E}">
        <p14:creationId xmlns:p14="http://schemas.microsoft.com/office/powerpoint/2010/main" val="745560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p>
          <a:p>
            <a:r>
              <a:rPr lang="en-US" sz="2400" dirty="0"/>
              <a:t>Augmenting data example</a:t>
            </a:r>
            <a:endParaRPr lang="en-US" sz="2400" b="1" dirty="0"/>
          </a:p>
        </p:txBody>
      </p:sp>
      <p:sp>
        <p:nvSpPr>
          <p:cNvPr id="4" name="TextBox 3">
            <a:extLst>
              <a:ext uri="{FF2B5EF4-FFF2-40B4-BE49-F238E27FC236}">
                <a16:creationId xmlns:a16="http://schemas.microsoft.com/office/drawing/2014/main" id="{2834045A-28D6-697B-9568-BC1FC0954AE8}"/>
              </a:ext>
            </a:extLst>
          </p:cNvPr>
          <p:cNvSpPr txBox="1"/>
          <p:nvPr/>
        </p:nvSpPr>
        <p:spPr>
          <a:xfrm>
            <a:off x="1014121" y="2033285"/>
            <a:ext cx="1052597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Do you see more problems coming in our algorithm?</a:t>
            </a:r>
          </a:p>
          <a:p>
            <a:r>
              <a:rPr lang="en-US" sz="2400" dirty="0"/>
              <a:t>Confounders are not just for social scientists</a:t>
            </a:r>
          </a:p>
        </p:txBody>
      </p:sp>
      <p:pic>
        <p:nvPicPr>
          <p:cNvPr id="3" name="Picture 5">
            <a:extLst>
              <a:ext uri="{FF2B5EF4-FFF2-40B4-BE49-F238E27FC236}">
                <a16:creationId xmlns:a16="http://schemas.microsoft.com/office/drawing/2014/main" id="{CF8489C6-2415-3848-0B9D-725401F75C9D}"/>
              </a:ext>
            </a:extLst>
          </p:cNvPr>
          <p:cNvPicPr>
            <a:picLocks noChangeAspect="1"/>
          </p:cNvPicPr>
          <p:nvPr/>
        </p:nvPicPr>
        <p:blipFill>
          <a:blip r:embed="rId3"/>
          <a:stretch>
            <a:fillRect/>
          </a:stretch>
        </p:blipFill>
        <p:spPr>
          <a:xfrm>
            <a:off x="2613781" y="3239082"/>
            <a:ext cx="2743200" cy="2484408"/>
          </a:xfrm>
          <a:prstGeom prst="rect">
            <a:avLst/>
          </a:prstGeom>
        </p:spPr>
      </p:pic>
      <p:pic>
        <p:nvPicPr>
          <p:cNvPr id="6" name="Picture 6">
            <a:extLst>
              <a:ext uri="{FF2B5EF4-FFF2-40B4-BE49-F238E27FC236}">
                <a16:creationId xmlns:a16="http://schemas.microsoft.com/office/drawing/2014/main" id="{16B8198F-0C74-A060-74E8-80839582A8E4}"/>
              </a:ext>
            </a:extLst>
          </p:cNvPr>
          <p:cNvPicPr>
            <a:picLocks noChangeAspect="1"/>
          </p:cNvPicPr>
          <p:nvPr/>
        </p:nvPicPr>
        <p:blipFill>
          <a:blip r:embed="rId4"/>
          <a:stretch>
            <a:fillRect/>
          </a:stretch>
        </p:blipFill>
        <p:spPr>
          <a:xfrm>
            <a:off x="6593114" y="3368776"/>
            <a:ext cx="2743200" cy="2225019"/>
          </a:xfrm>
          <a:prstGeom prst="rect">
            <a:avLst/>
          </a:prstGeom>
        </p:spPr>
      </p:pic>
    </p:spTree>
    <p:extLst>
      <p:ext uri="{BB962C8B-B14F-4D97-AF65-F5344CB8AC3E}">
        <p14:creationId xmlns:p14="http://schemas.microsoft.com/office/powerpoint/2010/main" val="10009500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1397</Words>
  <Application>Microsoft Office PowerPoint</Application>
  <PresentationFormat>Widescreen</PresentationFormat>
  <Paragraphs>213</Paragraphs>
  <Slides>17</Slides>
  <Notes>17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17</vt:i4>
      </vt:variant>
    </vt:vector>
  </HeadingPairs>
  <TitlesOfParts>
    <vt:vector size="28" baseType="lpstr">
      <vt:lpstr>Arial</vt:lpstr>
      <vt:lpstr>Assistant</vt:lpstr>
      <vt:lpstr>Calibri</vt:lpstr>
      <vt:lpstr>Calibri Light</vt:lpstr>
      <vt:lpstr>Nunito</vt:lpstr>
      <vt:lpstr>Symbol</vt:lpstr>
      <vt:lpstr>Times New Roman</vt:lpstr>
      <vt:lpstr>Wingdings</vt:lpstr>
      <vt:lpstr>office theme</vt:lpstr>
      <vt:lpstr>Office Theme</vt:lpstr>
      <vt:lpstr>Office Theme</vt:lpstr>
      <vt:lpstr>Medical Image Processing with Python: preparing images for AI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Candace Moore</dc:creator>
  <cp:lastModifiedBy>Candace Moore</cp:lastModifiedBy>
  <cp:revision>165</cp:revision>
  <dcterms:created xsi:type="dcterms:W3CDTF">2023-02-01T14:05:26Z</dcterms:created>
  <dcterms:modified xsi:type="dcterms:W3CDTF">2024-09-18T15:59:59Z</dcterms:modified>
</cp:coreProperties>
</file>